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73" r:id="rId2"/>
  </p:sldMasterIdLst>
  <p:notesMasterIdLst>
    <p:notesMasterId r:id="rId28"/>
  </p:notesMasterIdLst>
  <p:handoutMasterIdLst>
    <p:handoutMasterId r:id="rId29"/>
  </p:handoutMasterIdLst>
  <p:sldIdLst>
    <p:sldId id="257" r:id="rId3"/>
    <p:sldId id="256" r:id="rId4"/>
    <p:sldId id="260" r:id="rId5"/>
    <p:sldId id="259" r:id="rId6"/>
    <p:sldId id="261" r:id="rId7"/>
    <p:sldId id="264" r:id="rId8"/>
    <p:sldId id="262" r:id="rId9"/>
    <p:sldId id="265" r:id="rId10"/>
    <p:sldId id="266" r:id="rId11"/>
    <p:sldId id="267" r:id="rId12"/>
    <p:sldId id="268" r:id="rId13"/>
    <p:sldId id="271" r:id="rId14"/>
    <p:sldId id="269" r:id="rId15"/>
    <p:sldId id="270" r:id="rId16"/>
    <p:sldId id="272" r:id="rId17"/>
    <p:sldId id="273" r:id="rId18"/>
    <p:sldId id="274" r:id="rId19"/>
    <p:sldId id="276" r:id="rId20"/>
    <p:sldId id="281" r:id="rId21"/>
    <p:sldId id="280" r:id="rId22"/>
    <p:sldId id="275" r:id="rId23"/>
    <p:sldId id="277" r:id="rId24"/>
    <p:sldId id="278" r:id="rId25"/>
    <p:sldId id="279" r:id="rId26"/>
    <p:sldId id="263" r:id="rId27"/>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OCR A Std" panose="020F0609000104060307" pitchFamily="49" charset="0"/>
      <p:regular r:id="rId34"/>
    </p:embeddedFont>
    <p:embeddedFont>
      <p:font typeface="Roboto Mono" pitchFamily="2"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203F"/>
    <a:srgbClr val="DDE5D5"/>
    <a:srgbClr val="FBE2BC"/>
    <a:srgbClr val="F6F8E3"/>
    <a:srgbClr val="FAD4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4660"/>
  </p:normalViewPr>
  <p:slideViewPr>
    <p:cSldViewPr snapToGrid="0">
      <p:cViewPr varScale="1">
        <p:scale>
          <a:sx n="115" d="100"/>
          <a:sy n="115" d="100"/>
        </p:scale>
        <p:origin x="372" y="108"/>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2FC317-2C9E-4E54-AD1A-E71C8F523342}" type="datetimeFigureOut">
              <a:rPr lang="en-GB" smtClean="0"/>
              <a:t>20/08/2020</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BC9107-B74B-4AF8-B32F-4C8F342FB5F8}" type="slidenum">
              <a:rPr lang="en-GB" smtClean="0"/>
              <a:t>‹#›</a:t>
            </a:fld>
            <a:endParaRPr lang="en-GB" dirty="0"/>
          </a:p>
        </p:txBody>
      </p:sp>
    </p:spTree>
    <p:extLst>
      <p:ext uri="{BB962C8B-B14F-4D97-AF65-F5344CB8AC3E}">
        <p14:creationId xmlns:p14="http://schemas.microsoft.com/office/powerpoint/2010/main" val="1606550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B0A0B3-D67A-4350-BD5B-4A0A02C7E8C6}" type="datetimeFigureOut">
              <a:rPr lang="en-GB" smtClean="0"/>
              <a:t>20/08/2020</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646113-99EE-47ED-8069-50833CEF5E57}" type="slidenum">
              <a:rPr lang="en-GB" smtClean="0"/>
              <a:t>‹#›</a:t>
            </a:fld>
            <a:endParaRPr lang="en-GB" dirty="0"/>
          </a:p>
        </p:txBody>
      </p:sp>
    </p:spTree>
    <p:extLst>
      <p:ext uri="{BB962C8B-B14F-4D97-AF65-F5344CB8AC3E}">
        <p14:creationId xmlns:p14="http://schemas.microsoft.com/office/powerpoint/2010/main" val="217398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nk">
    <p:bg>
      <p:bgPr>
        <a:solidFill>
          <a:schemeClr val="bg1"/>
        </a:solidFill>
        <a:effectLst/>
      </p:bgPr>
    </p:bg>
    <p:spTree>
      <p:nvGrpSpPr>
        <p:cNvPr id="1" name=""/>
        <p:cNvGrpSpPr/>
        <p:nvPr/>
      </p:nvGrpSpPr>
      <p:grpSpPr>
        <a:xfrm>
          <a:off x="0" y="0"/>
          <a:ext cx="0" cy="0"/>
          <a:chOff x="0" y="0"/>
          <a:chExt cx="0" cy="0"/>
        </a:xfrm>
      </p:grpSpPr>
      <p:sp>
        <p:nvSpPr>
          <p:cNvPr id="16" name="Text Placeholder 15"/>
          <p:cNvSpPr>
            <a:spLocks noGrp="1"/>
          </p:cNvSpPr>
          <p:nvPr>
            <p:ph type="body" sz="quarter" idx="13" hasCustomPrompt="1"/>
          </p:nvPr>
        </p:nvSpPr>
        <p:spPr>
          <a:xfrm>
            <a:off x="1046163" y="798514"/>
            <a:ext cx="6351587" cy="2743756"/>
          </a:xfrm>
          <a:prstGeom prst="rect">
            <a:avLst/>
          </a:prstGeom>
        </p:spPr>
        <p:txBody>
          <a:bodyPr/>
          <a:lstStyle>
            <a:lvl1pPr marL="0" indent="0">
              <a:buNone/>
              <a:defRPr sz="4000" baseline="0">
                <a:latin typeface="Roboto Mono" pitchFamily="2" charset="0"/>
                <a:ea typeface="Roboto Mono" pitchFamily="2" charset="0"/>
              </a:defRPr>
            </a:lvl1pPr>
          </a:lstStyle>
          <a:p>
            <a:pPr lvl="0"/>
            <a:r>
              <a:rPr lang="en-GB" smtClean="0"/>
              <a:t>Insert your presentation title here</a:t>
            </a:r>
            <a:endParaRPr lang="en-GB"/>
          </a:p>
        </p:txBody>
      </p:sp>
      <p:sp>
        <p:nvSpPr>
          <p:cNvPr id="18" name="Text Placeholder 17"/>
          <p:cNvSpPr>
            <a:spLocks noGrp="1"/>
          </p:cNvSpPr>
          <p:nvPr>
            <p:ph type="body" sz="quarter" idx="14" hasCustomPrompt="1"/>
          </p:nvPr>
        </p:nvSpPr>
        <p:spPr>
          <a:xfrm>
            <a:off x="6240015" y="3789040"/>
            <a:ext cx="4248473" cy="345600"/>
          </a:xfrm>
          <a:prstGeom prst="rect">
            <a:avLst/>
          </a:prstGeom>
        </p:spPr>
        <p:txBody>
          <a:bodyPr/>
          <a:lstStyle>
            <a:lvl1pPr marL="0" indent="0">
              <a:buNone/>
              <a:defRPr sz="1800" baseline="0">
                <a:latin typeface="Roboto Mono" pitchFamily="2" charset="0"/>
                <a:ea typeface="Roboto Mono" pitchFamily="2" charset="0"/>
              </a:defRPr>
            </a:lvl1pPr>
          </a:lstStyle>
          <a:p>
            <a:pPr lvl="0"/>
            <a:r>
              <a:rPr lang="en-US" smtClean="0"/>
              <a:t>Insert your name here</a:t>
            </a:r>
            <a:endParaRPr lang="en-GB"/>
          </a:p>
        </p:txBody>
      </p:sp>
      <p:sp>
        <p:nvSpPr>
          <p:cNvPr id="19" name="Text Placeholder 17"/>
          <p:cNvSpPr>
            <a:spLocks noGrp="1"/>
          </p:cNvSpPr>
          <p:nvPr>
            <p:ph type="body" sz="quarter" idx="15" hasCustomPrompt="1"/>
          </p:nvPr>
        </p:nvSpPr>
        <p:spPr>
          <a:xfrm>
            <a:off x="6240016" y="4221088"/>
            <a:ext cx="4248472" cy="345600"/>
          </a:xfrm>
          <a:prstGeom prst="rect">
            <a:avLst/>
          </a:prstGeom>
        </p:spPr>
        <p:txBody>
          <a:bodyPr/>
          <a:lstStyle>
            <a:lvl1pPr marL="0" indent="0">
              <a:buNone/>
              <a:defRPr sz="1800" baseline="0">
                <a:latin typeface="Roboto Mono" pitchFamily="2" charset="0"/>
                <a:ea typeface="Roboto Mono" pitchFamily="2" charset="0"/>
              </a:defRPr>
            </a:lvl1pPr>
          </a:lstStyle>
          <a:p>
            <a:pPr lvl="0"/>
            <a:r>
              <a:rPr lang="en-US" smtClean="0"/>
              <a:t>Date: 1 January 2019</a:t>
            </a:r>
            <a:endParaRPr lang="en-GB"/>
          </a:p>
        </p:txBody>
      </p:sp>
    </p:spTree>
    <p:extLst>
      <p:ext uri="{BB962C8B-B14F-4D97-AF65-F5344CB8AC3E}">
        <p14:creationId xmlns:p14="http://schemas.microsoft.com/office/powerpoint/2010/main" val="4259644343"/>
      </p:ext>
    </p:extLst>
  </p:cSld>
  <p:clrMapOvr>
    <a:masterClrMapping/>
  </p:clrMapOvr>
  <p:extLst>
    <p:ext uri="{DCECCB84-F9BA-43D5-87BE-67443E8EF086}">
      <p15:sldGuideLst xmlns:p15="http://schemas.microsoft.com/office/powerpoint/2012/main">
        <p15:guide id="1" orient="horz" pos="2636" userDrawn="1">
          <p15:clr>
            <a:srgbClr val="FBAE40"/>
          </p15:clr>
        </p15:guide>
        <p15:guide id="2" pos="7106" userDrawn="1">
          <p15:clr>
            <a:srgbClr val="FBAE40"/>
          </p15:clr>
        </p15:guide>
        <p15:guide id="3" orient="horz" pos="414" userDrawn="1">
          <p15:clr>
            <a:srgbClr val="FBAE40"/>
          </p15:clr>
        </p15:guide>
        <p15:guide id="4" orient="horz" pos="731" userDrawn="1">
          <p15:clr>
            <a:srgbClr val="FBAE40"/>
          </p15:clr>
        </p15:guide>
        <p15:guide id="5" orient="horz" pos="1049" userDrawn="1">
          <p15:clr>
            <a:srgbClr val="FBAE40"/>
          </p15:clr>
        </p15:guide>
        <p15:guide id="6" orient="horz" pos="1366" userDrawn="1">
          <p15:clr>
            <a:srgbClr val="FBAE40"/>
          </p15:clr>
        </p15:guide>
        <p15:guide id="7" orient="horz" pos="1661" userDrawn="1">
          <p15:clr>
            <a:srgbClr val="FBAE40"/>
          </p15:clr>
        </p15:guide>
        <p15:guide id="8" orient="horz" pos="2001" userDrawn="1">
          <p15:clr>
            <a:srgbClr val="FBAE40"/>
          </p15:clr>
        </p15:guide>
        <p15:guide id="9" orient="horz" pos="2319" userDrawn="1">
          <p15:clr>
            <a:srgbClr val="FBAE40"/>
          </p15:clr>
        </p15:guide>
        <p15:guide id="10" orient="horz" pos="2954" userDrawn="1">
          <p15:clr>
            <a:srgbClr val="FBAE40"/>
          </p15:clr>
        </p15:guide>
        <p15:guide id="11" orient="horz" pos="3271" userDrawn="1">
          <p15:clr>
            <a:srgbClr val="FBAE40"/>
          </p15:clr>
        </p15:guide>
        <p15:guide id="12" orient="horz" pos="3589" userDrawn="1">
          <p15:clr>
            <a:srgbClr val="FBAE40"/>
          </p15:clr>
        </p15:guide>
        <p15:guide id="13" orient="horz" pos="3906" userDrawn="1">
          <p15:clr>
            <a:srgbClr val="FBAE40"/>
          </p15:clr>
        </p15:guide>
        <p15:guide id="14" orient="horz" pos="42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py slide">
    <p:bg>
      <p:bgPr>
        <a:solidFill>
          <a:schemeClr val="bg1"/>
        </a:solidFill>
        <a:effectLst/>
      </p:bgPr>
    </p:bg>
    <p:spTree>
      <p:nvGrpSpPr>
        <p:cNvPr id="1" name=""/>
        <p:cNvGrpSpPr/>
        <p:nvPr/>
      </p:nvGrpSpPr>
      <p:grpSpPr>
        <a:xfrm>
          <a:off x="0" y="0"/>
          <a:ext cx="0" cy="0"/>
          <a:chOff x="0" y="0"/>
          <a:chExt cx="0" cy="0"/>
        </a:xfrm>
      </p:grpSpPr>
      <p:sp>
        <p:nvSpPr>
          <p:cNvPr id="5" name="Text Placeholder 11"/>
          <p:cNvSpPr>
            <a:spLocks noGrp="1"/>
          </p:cNvSpPr>
          <p:nvPr>
            <p:ph type="body" sz="quarter" idx="12" hasCustomPrompt="1"/>
          </p:nvPr>
        </p:nvSpPr>
        <p:spPr>
          <a:xfrm>
            <a:off x="1054100" y="823913"/>
            <a:ext cx="9342437" cy="725487"/>
          </a:xfrm>
          <a:prstGeom prst="rect">
            <a:avLst/>
          </a:prstGeom>
        </p:spPr>
        <p:txBody>
          <a:bodyPr/>
          <a:lstStyle>
            <a:lvl1pPr marL="0" indent="0">
              <a:buNone/>
              <a:defRPr baseline="0">
                <a:latin typeface="Roboto Mono" pitchFamily="2" charset="0"/>
                <a:ea typeface="Roboto Mono" pitchFamily="2" charset="0"/>
              </a:defRPr>
            </a:lvl1pPr>
          </a:lstStyle>
          <a:p>
            <a:pPr lvl="0"/>
            <a:r>
              <a:rPr lang="en-GB" smtClean="0"/>
              <a:t>Insert subtitle here or delete text box. </a:t>
            </a:r>
            <a:endParaRPr lang="en-GB"/>
          </a:p>
        </p:txBody>
      </p:sp>
      <p:sp>
        <p:nvSpPr>
          <p:cNvPr id="6" name="Text Placeholder 13"/>
          <p:cNvSpPr>
            <a:spLocks noGrp="1"/>
          </p:cNvSpPr>
          <p:nvPr>
            <p:ph type="body" sz="quarter" idx="13" hasCustomPrompt="1"/>
          </p:nvPr>
        </p:nvSpPr>
        <p:spPr>
          <a:xfrm>
            <a:off x="1054099" y="1665288"/>
            <a:ext cx="9342438" cy="4299721"/>
          </a:xfrm>
          <a:prstGeom prst="rect">
            <a:avLst/>
          </a:prstGeom>
        </p:spPr>
        <p:txBody>
          <a:bodyPr/>
          <a:lstStyle>
            <a:lvl1pPr marL="0" indent="0">
              <a:buNone/>
              <a:defRPr sz="2000"/>
            </a:lvl1pPr>
          </a:lstStyle>
          <a:p>
            <a:pPr lvl="0"/>
            <a:r>
              <a:rPr lang="en-GB" smtClean="0">
                <a:latin typeface="Open Sans" panose="020B0606030504020204" pitchFamily="34" charset="0"/>
                <a:ea typeface="Open Sans" panose="020B0606030504020204" pitchFamily="34" charset="0"/>
                <a:cs typeface="Open Sans" panose="020B0606030504020204" pitchFamily="34" charset="0"/>
              </a:rPr>
              <a:t>Insert copy here. If you wish to add images, please insert the ‘Copy + image’ slide using the drop-down on the New Slide tab. </a:t>
            </a:r>
            <a:endParaRPr lang="en-GB"/>
          </a:p>
        </p:txBody>
      </p:sp>
    </p:spTree>
    <p:extLst>
      <p:ext uri="{BB962C8B-B14F-4D97-AF65-F5344CB8AC3E}">
        <p14:creationId xmlns:p14="http://schemas.microsoft.com/office/powerpoint/2010/main" val="2191536608"/>
      </p:ext>
    </p:extLst>
  </p:cSld>
  <p:clrMapOvr>
    <a:masterClrMapping/>
  </p:clrMapOvr>
  <p:extLst mod="1">
    <p:ext uri="{DCECCB84-F9BA-43D5-87BE-67443E8EF086}">
      <p15:sldGuideLst xmlns:p15="http://schemas.microsoft.com/office/powerpoint/2012/main">
        <p15:guide id="1" orient="horz" pos="2636">
          <p15:clr>
            <a:srgbClr val="FBAE40"/>
          </p15:clr>
        </p15:guide>
        <p15:guide id="2" pos="7106">
          <p15:clr>
            <a:srgbClr val="FBAE40"/>
          </p15:clr>
        </p15:guide>
        <p15:guide id="3" orient="horz" pos="414">
          <p15:clr>
            <a:srgbClr val="FBAE40"/>
          </p15:clr>
        </p15:guide>
        <p15:guide id="4" orient="horz" pos="731">
          <p15:clr>
            <a:srgbClr val="FBAE40"/>
          </p15:clr>
        </p15:guide>
        <p15:guide id="5" orient="horz" pos="1049">
          <p15:clr>
            <a:srgbClr val="FBAE40"/>
          </p15:clr>
        </p15:guide>
        <p15:guide id="6" orient="horz" pos="1366">
          <p15:clr>
            <a:srgbClr val="FBAE40"/>
          </p15:clr>
        </p15:guide>
        <p15:guide id="7" orient="horz" pos="1684">
          <p15:clr>
            <a:srgbClr val="FBAE40"/>
          </p15:clr>
        </p15:guide>
        <p15:guide id="8" orient="horz" pos="2001">
          <p15:clr>
            <a:srgbClr val="FBAE40"/>
          </p15:clr>
        </p15:guide>
        <p15:guide id="9" orient="horz" pos="2319">
          <p15:clr>
            <a:srgbClr val="FBAE40"/>
          </p15:clr>
        </p15:guide>
        <p15:guide id="10" orient="horz" pos="2954">
          <p15:clr>
            <a:srgbClr val="FBAE40"/>
          </p15:clr>
        </p15:guide>
        <p15:guide id="11" orient="horz" pos="3271">
          <p15:clr>
            <a:srgbClr val="FBAE40"/>
          </p15:clr>
        </p15:guide>
        <p15:guide id="12" orient="horz" pos="3589">
          <p15:clr>
            <a:srgbClr val="FBAE40"/>
          </p15:clr>
        </p15:guide>
        <p15:guide id="13" orient="horz" pos="3906">
          <p15:clr>
            <a:srgbClr val="FBAE40"/>
          </p15:clr>
        </p15:guide>
        <p15:guide id="14" orient="horz" pos="422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py+ 2 images ">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7562850" y="3690551"/>
            <a:ext cx="2882900" cy="2030799"/>
          </a:xfrm>
          <a:prstGeom prst="rect">
            <a:avLst/>
          </a:prstGeom>
        </p:spPr>
        <p:txBody>
          <a:bodyPr/>
          <a:lstStyle>
            <a:lvl1pPr marL="0" indent="0">
              <a:buNone/>
              <a:defRPr/>
            </a:lvl1pPr>
          </a:lstStyle>
          <a:p>
            <a:endParaRPr lang="en-GB" dirty="0"/>
          </a:p>
        </p:txBody>
      </p:sp>
      <p:sp>
        <p:nvSpPr>
          <p:cNvPr id="9" name="Picture Placeholder 7"/>
          <p:cNvSpPr>
            <a:spLocks noGrp="1"/>
          </p:cNvSpPr>
          <p:nvPr>
            <p:ph type="pic" sz="quarter" idx="11" hasCustomPrompt="1"/>
          </p:nvPr>
        </p:nvSpPr>
        <p:spPr>
          <a:xfrm>
            <a:off x="7562850" y="1672281"/>
            <a:ext cx="2882900" cy="1504307"/>
          </a:xfrm>
          <a:prstGeom prst="rect">
            <a:avLst/>
          </a:prstGeom>
        </p:spPr>
        <p:txBody>
          <a:bodyPr/>
          <a:lstStyle>
            <a:lvl1pPr marL="0" indent="0">
              <a:buNone/>
              <a:defRPr/>
            </a:lvl1pPr>
          </a:lstStyle>
          <a:p>
            <a:r>
              <a:rPr lang="en-GB" dirty="0" smtClean="0"/>
              <a:t>Picture </a:t>
            </a:r>
            <a:endParaRPr lang="en-GB" dirty="0"/>
          </a:p>
        </p:txBody>
      </p:sp>
      <p:sp>
        <p:nvSpPr>
          <p:cNvPr id="13" name="Text Placeholder 12"/>
          <p:cNvSpPr>
            <a:spLocks noGrp="1"/>
          </p:cNvSpPr>
          <p:nvPr>
            <p:ph type="body" sz="quarter" idx="13" hasCustomPrompt="1"/>
          </p:nvPr>
        </p:nvSpPr>
        <p:spPr>
          <a:xfrm>
            <a:off x="1054800" y="1672281"/>
            <a:ext cx="6408737" cy="4423720"/>
          </a:xfrm>
          <a:prstGeom prst="rect">
            <a:avLst/>
          </a:prstGeom>
        </p:spPr>
        <p:txBody>
          <a:bodyPr/>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smtClean="0"/>
              <a:t>Insert copy here. </a:t>
            </a:r>
            <a:endParaRPr lang="en-GB"/>
          </a:p>
        </p:txBody>
      </p:sp>
      <p:sp>
        <p:nvSpPr>
          <p:cNvPr id="15" name="Text Placeholder 14"/>
          <p:cNvSpPr>
            <a:spLocks noGrp="1"/>
          </p:cNvSpPr>
          <p:nvPr>
            <p:ph type="body" sz="quarter" idx="14" hasCustomPrompt="1"/>
          </p:nvPr>
        </p:nvSpPr>
        <p:spPr>
          <a:xfrm>
            <a:off x="1054101" y="824399"/>
            <a:ext cx="9391649" cy="473401"/>
          </a:xfrm>
          <a:prstGeom prst="rect">
            <a:avLst/>
          </a:prstGeom>
        </p:spPr>
        <p:txBody>
          <a:bodyPr/>
          <a:lstStyle>
            <a:lvl1pPr marL="0" indent="0">
              <a:buNone/>
              <a:defRPr baseline="0">
                <a:latin typeface="Roboto Mono" pitchFamily="2" charset="0"/>
                <a:ea typeface="Roboto Mono" pitchFamily="2" charset="0"/>
              </a:defRPr>
            </a:lvl1pPr>
          </a:lstStyle>
          <a:p>
            <a:pPr lvl="0"/>
            <a:r>
              <a:rPr lang="en-GB" smtClean="0"/>
              <a:t>Insert subtitle here or delete text box.</a:t>
            </a:r>
            <a:endParaRPr lang="en-GB"/>
          </a:p>
        </p:txBody>
      </p:sp>
      <p:sp>
        <p:nvSpPr>
          <p:cNvPr id="6" name="Text Placeholder 12"/>
          <p:cNvSpPr>
            <a:spLocks noGrp="1"/>
          </p:cNvSpPr>
          <p:nvPr>
            <p:ph type="body" sz="quarter" idx="15" hasCustomPrompt="1"/>
          </p:nvPr>
        </p:nvSpPr>
        <p:spPr>
          <a:xfrm>
            <a:off x="7562850" y="3260727"/>
            <a:ext cx="2882900" cy="338355"/>
          </a:xfrm>
          <a:prstGeom prst="rect">
            <a:avLst/>
          </a:prstGeom>
        </p:spPr>
        <p:txBody>
          <a:bodyPr/>
          <a:lstStyle>
            <a:lvl1pPr marL="0" indent="0">
              <a:buNone/>
              <a:defRPr sz="1100" baseline="0">
                <a:latin typeface="Roboto Mono" pitchFamily="2" charset="0"/>
                <a:ea typeface="Roboto Mono" pitchFamily="2" charset="0"/>
                <a:cs typeface="Open Sans" panose="020B0606030504020204" pitchFamily="34" charset="0"/>
              </a:defRPr>
            </a:lvl1pPr>
          </a:lstStyle>
          <a:p>
            <a:pPr lvl="0"/>
            <a:r>
              <a:rPr lang="en-US" smtClean="0"/>
              <a:t>Insert image caption here</a:t>
            </a:r>
            <a:endParaRPr lang="en-GB"/>
          </a:p>
        </p:txBody>
      </p:sp>
      <p:sp>
        <p:nvSpPr>
          <p:cNvPr id="7" name="Text Placeholder 12"/>
          <p:cNvSpPr>
            <a:spLocks noGrp="1"/>
          </p:cNvSpPr>
          <p:nvPr>
            <p:ph type="body" sz="quarter" idx="16" hasCustomPrompt="1"/>
          </p:nvPr>
        </p:nvSpPr>
        <p:spPr>
          <a:xfrm>
            <a:off x="7562850" y="5805489"/>
            <a:ext cx="2882900" cy="290512"/>
          </a:xfrm>
          <a:prstGeom prst="rect">
            <a:avLst/>
          </a:prstGeom>
        </p:spPr>
        <p:txBody>
          <a:bodyPr/>
          <a:lstStyle>
            <a:lvl1pPr marL="0" indent="0">
              <a:buNone/>
              <a:defRPr sz="1100" baseline="0">
                <a:latin typeface="Roboto Mono" pitchFamily="2" charset="0"/>
                <a:ea typeface="Roboto Mono" pitchFamily="2" charset="0"/>
                <a:cs typeface="Open Sans" panose="020B0606030504020204" pitchFamily="34" charset="0"/>
              </a:defRPr>
            </a:lvl1pPr>
          </a:lstStyle>
          <a:p>
            <a:pPr lvl="0"/>
            <a:r>
              <a:rPr lang="en-US" smtClean="0"/>
              <a:t>Insert image caption here</a:t>
            </a:r>
            <a:endParaRPr lang="en-GB"/>
          </a:p>
        </p:txBody>
      </p:sp>
    </p:spTree>
    <p:extLst>
      <p:ext uri="{BB962C8B-B14F-4D97-AF65-F5344CB8AC3E}">
        <p14:creationId xmlns:p14="http://schemas.microsoft.com/office/powerpoint/2010/main" val="96576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py + 1 large image ">
    <p:spTree>
      <p:nvGrpSpPr>
        <p:cNvPr id="1" name=""/>
        <p:cNvGrpSpPr/>
        <p:nvPr/>
      </p:nvGrpSpPr>
      <p:grpSpPr>
        <a:xfrm>
          <a:off x="0" y="0"/>
          <a:ext cx="0" cy="0"/>
          <a:chOff x="0" y="0"/>
          <a:chExt cx="0" cy="0"/>
        </a:xfrm>
      </p:grpSpPr>
      <p:sp>
        <p:nvSpPr>
          <p:cNvPr id="9" name="Picture Placeholder 7"/>
          <p:cNvSpPr>
            <a:spLocks noGrp="1"/>
          </p:cNvSpPr>
          <p:nvPr>
            <p:ph type="pic" sz="quarter" idx="11" hasCustomPrompt="1"/>
          </p:nvPr>
        </p:nvSpPr>
        <p:spPr>
          <a:xfrm>
            <a:off x="5519936" y="1672281"/>
            <a:ext cx="4925814" cy="3484911"/>
          </a:xfrm>
          <a:prstGeom prst="rect">
            <a:avLst/>
          </a:prstGeom>
        </p:spPr>
        <p:txBody>
          <a:bodyPr/>
          <a:lstStyle>
            <a:lvl1pPr marL="0" indent="0">
              <a:buNone/>
              <a:defRPr/>
            </a:lvl1pPr>
          </a:lstStyle>
          <a:p>
            <a:r>
              <a:rPr lang="en-GB" dirty="0" smtClean="0"/>
              <a:t>Picture </a:t>
            </a:r>
            <a:endParaRPr lang="en-GB" dirty="0"/>
          </a:p>
        </p:txBody>
      </p:sp>
      <p:sp>
        <p:nvSpPr>
          <p:cNvPr id="13" name="Text Placeholder 12"/>
          <p:cNvSpPr>
            <a:spLocks noGrp="1"/>
          </p:cNvSpPr>
          <p:nvPr>
            <p:ph type="body" sz="quarter" idx="13" hasCustomPrompt="1"/>
          </p:nvPr>
        </p:nvSpPr>
        <p:spPr>
          <a:xfrm>
            <a:off x="1054800" y="1672281"/>
            <a:ext cx="4285549" cy="4423720"/>
          </a:xfrm>
          <a:prstGeom prst="rect">
            <a:avLst/>
          </a:prstGeom>
        </p:spPr>
        <p:txBody>
          <a:bodyPr/>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smtClean="0"/>
              <a:t>Insert copy here. </a:t>
            </a:r>
            <a:endParaRPr lang="en-GB"/>
          </a:p>
        </p:txBody>
      </p:sp>
      <p:sp>
        <p:nvSpPr>
          <p:cNvPr id="15" name="Text Placeholder 14"/>
          <p:cNvSpPr>
            <a:spLocks noGrp="1"/>
          </p:cNvSpPr>
          <p:nvPr>
            <p:ph type="body" sz="quarter" idx="14" hasCustomPrompt="1"/>
          </p:nvPr>
        </p:nvSpPr>
        <p:spPr>
          <a:xfrm>
            <a:off x="1054101" y="824399"/>
            <a:ext cx="9391649" cy="473401"/>
          </a:xfrm>
          <a:prstGeom prst="rect">
            <a:avLst/>
          </a:prstGeom>
        </p:spPr>
        <p:txBody>
          <a:bodyPr/>
          <a:lstStyle>
            <a:lvl1pPr marL="0" indent="0">
              <a:buNone/>
              <a:defRPr baseline="0">
                <a:latin typeface="Roboto Mono" pitchFamily="2" charset="0"/>
                <a:ea typeface="Roboto Mono" pitchFamily="2" charset="0"/>
              </a:defRPr>
            </a:lvl1pPr>
          </a:lstStyle>
          <a:p>
            <a:pPr lvl="0"/>
            <a:r>
              <a:rPr lang="en-GB" smtClean="0"/>
              <a:t>Insert subtitle here or delete text box.</a:t>
            </a:r>
            <a:endParaRPr lang="en-GB"/>
          </a:p>
        </p:txBody>
      </p:sp>
      <p:sp>
        <p:nvSpPr>
          <p:cNvPr id="6" name="Text Placeholder 12"/>
          <p:cNvSpPr>
            <a:spLocks noGrp="1"/>
          </p:cNvSpPr>
          <p:nvPr>
            <p:ph type="body" sz="quarter" idx="15" hasCustomPrompt="1"/>
          </p:nvPr>
        </p:nvSpPr>
        <p:spPr>
          <a:xfrm>
            <a:off x="5519936" y="5229200"/>
            <a:ext cx="4925814" cy="432048"/>
          </a:xfrm>
          <a:prstGeom prst="rect">
            <a:avLst/>
          </a:prstGeom>
        </p:spPr>
        <p:txBody>
          <a:bodyPr/>
          <a:lstStyle>
            <a:lvl1pPr marL="0" indent="0">
              <a:buNone/>
              <a:defRPr sz="1100" baseline="0">
                <a:latin typeface="Roboto Mono" pitchFamily="2" charset="0"/>
                <a:ea typeface="Roboto Mono" pitchFamily="2" charset="0"/>
                <a:cs typeface="Open Sans" panose="020B0606030504020204" pitchFamily="34" charset="0"/>
              </a:defRPr>
            </a:lvl1pPr>
          </a:lstStyle>
          <a:p>
            <a:pPr lvl="0"/>
            <a:r>
              <a:rPr lang="en-US" smtClean="0"/>
              <a:t>Insert image caption here</a:t>
            </a:r>
            <a:endParaRPr lang="en-GB"/>
          </a:p>
        </p:txBody>
      </p:sp>
    </p:spTree>
    <p:extLst>
      <p:ext uri="{BB962C8B-B14F-4D97-AF65-F5344CB8AC3E}">
        <p14:creationId xmlns:p14="http://schemas.microsoft.com/office/powerpoint/2010/main" val="622838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image slide">
    <p:spTree>
      <p:nvGrpSpPr>
        <p:cNvPr id="1" name=""/>
        <p:cNvGrpSpPr/>
        <p:nvPr/>
      </p:nvGrpSpPr>
      <p:grpSpPr>
        <a:xfrm>
          <a:off x="0" y="0"/>
          <a:ext cx="0" cy="0"/>
          <a:chOff x="0" y="0"/>
          <a:chExt cx="0" cy="0"/>
        </a:xfrm>
      </p:grpSpPr>
      <p:sp>
        <p:nvSpPr>
          <p:cNvPr id="9" name="Picture Placeholder 7"/>
          <p:cNvSpPr>
            <a:spLocks noGrp="1"/>
          </p:cNvSpPr>
          <p:nvPr>
            <p:ph type="pic" sz="quarter" idx="11" hasCustomPrompt="1"/>
          </p:nvPr>
        </p:nvSpPr>
        <p:spPr>
          <a:xfrm>
            <a:off x="1019870" y="1187004"/>
            <a:ext cx="4320480" cy="4032448"/>
          </a:xfrm>
          <a:prstGeom prst="rect">
            <a:avLst/>
          </a:prstGeom>
        </p:spPr>
        <p:txBody>
          <a:bodyPr/>
          <a:lstStyle>
            <a:lvl1pPr marL="0" indent="0">
              <a:buNone/>
              <a:defRPr/>
            </a:lvl1pPr>
          </a:lstStyle>
          <a:p>
            <a:r>
              <a:rPr lang="en-GB" dirty="0" smtClean="0"/>
              <a:t>Picture </a:t>
            </a:r>
            <a:endParaRPr lang="en-GB" dirty="0"/>
          </a:p>
        </p:txBody>
      </p:sp>
      <p:sp>
        <p:nvSpPr>
          <p:cNvPr id="6" name="Text Placeholder 12"/>
          <p:cNvSpPr>
            <a:spLocks noGrp="1"/>
          </p:cNvSpPr>
          <p:nvPr>
            <p:ph type="body" sz="quarter" idx="15" hasCustomPrompt="1"/>
          </p:nvPr>
        </p:nvSpPr>
        <p:spPr>
          <a:xfrm>
            <a:off x="1055440" y="5301208"/>
            <a:ext cx="4284910" cy="396330"/>
          </a:xfrm>
          <a:prstGeom prst="rect">
            <a:avLst/>
          </a:prstGeom>
        </p:spPr>
        <p:txBody>
          <a:bodyPr/>
          <a:lstStyle>
            <a:lvl1pPr marL="0" indent="0">
              <a:buNone/>
              <a:defRPr sz="1100" baseline="0">
                <a:latin typeface="Roboto Mono" pitchFamily="2" charset="0"/>
                <a:ea typeface="Roboto Mono" pitchFamily="2" charset="0"/>
                <a:cs typeface="Open Sans" panose="020B0606030504020204" pitchFamily="34" charset="0"/>
              </a:defRPr>
            </a:lvl1pPr>
          </a:lstStyle>
          <a:p>
            <a:pPr lvl="0"/>
            <a:r>
              <a:rPr lang="en-US" smtClean="0"/>
              <a:t>Insert image caption here</a:t>
            </a:r>
            <a:endParaRPr lang="en-GB"/>
          </a:p>
        </p:txBody>
      </p:sp>
      <p:sp>
        <p:nvSpPr>
          <p:cNvPr id="8" name="Picture Placeholder 7"/>
          <p:cNvSpPr>
            <a:spLocks noGrp="1"/>
          </p:cNvSpPr>
          <p:nvPr>
            <p:ph type="pic" sz="quarter" idx="16" hasCustomPrompt="1"/>
          </p:nvPr>
        </p:nvSpPr>
        <p:spPr>
          <a:xfrm>
            <a:off x="6096000" y="1160463"/>
            <a:ext cx="4320480" cy="4032448"/>
          </a:xfrm>
          <a:prstGeom prst="rect">
            <a:avLst/>
          </a:prstGeom>
        </p:spPr>
        <p:txBody>
          <a:bodyPr/>
          <a:lstStyle>
            <a:lvl1pPr marL="0" indent="0">
              <a:buNone/>
              <a:defRPr/>
            </a:lvl1pPr>
          </a:lstStyle>
          <a:p>
            <a:r>
              <a:rPr lang="en-GB" dirty="0" smtClean="0"/>
              <a:t>Picture </a:t>
            </a:r>
            <a:endParaRPr lang="en-GB" dirty="0"/>
          </a:p>
        </p:txBody>
      </p:sp>
      <p:sp>
        <p:nvSpPr>
          <p:cNvPr id="10" name="Text Placeholder 12"/>
          <p:cNvSpPr>
            <a:spLocks noGrp="1"/>
          </p:cNvSpPr>
          <p:nvPr>
            <p:ph type="body" sz="quarter" idx="17" hasCustomPrompt="1"/>
          </p:nvPr>
        </p:nvSpPr>
        <p:spPr>
          <a:xfrm>
            <a:off x="6096000" y="5314139"/>
            <a:ext cx="4320480" cy="383399"/>
          </a:xfrm>
          <a:prstGeom prst="rect">
            <a:avLst/>
          </a:prstGeom>
        </p:spPr>
        <p:txBody>
          <a:bodyPr/>
          <a:lstStyle>
            <a:lvl1pPr marL="0" indent="0">
              <a:buNone/>
              <a:defRPr sz="1100" baseline="0">
                <a:latin typeface="Roboto Mono" pitchFamily="2" charset="0"/>
                <a:ea typeface="Roboto Mono" pitchFamily="2" charset="0"/>
                <a:cs typeface="Open Sans" panose="020B0606030504020204" pitchFamily="34" charset="0"/>
              </a:defRPr>
            </a:lvl1pPr>
          </a:lstStyle>
          <a:p>
            <a:pPr lvl="0"/>
            <a:r>
              <a:rPr lang="en-US" smtClean="0"/>
              <a:t>Insert image caption here</a:t>
            </a:r>
            <a:endParaRPr lang="en-GB"/>
          </a:p>
        </p:txBody>
      </p:sp>
    </p:spTree>
    <p:extLst>
      <p:ext uri="{BB962C8B-B14F-4D97-AF65-F5344CB8AC3E}">
        <p14:creationId xmlns:p14="http://schemas.microsoft.com/office/powerpoint/2010/main" val="4126577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9" name="Picture Placeholder 7"/>
          <p:cNvSpPr>
            <a:spLocks noGrp="1"/>
          </p:cNvSpPr>
          <p:nvPr>
            <p:ph type="pic" sz="quarter" idx="11" hasCustomPrompt="1"/>
          </p:nvPr>
        </p:nvSpPr>
        <p:spPr>
          <a:xfrm>
            <a:off x="1019869" y="792481"/>
            <a:ext cx="9376581" cy="4998720"/>
          </a:xfrm>
          <a:prstGeom prst="rect">
            <a:avLst/>
          </a:prstGeom>
        </p:spPr>
        <p:txBody>
          <a:bodyPr/>
          <a:lstStyle>
            <a:lvl1pPr marL="0" indent="0">
              <a:buNone/>
              <a:defRPr/>
            </a:lvl1pPr>
          </a:lstStyle>
          <a:p>
            <a:r>
              <a:rPr lang="en-GB" dirty="0" smtClean="0"/>
              <a:t>Picture </a:t>
            </a:r>
            <a:endParaRPr lang="en-GB" dirty="0"/>
          </a:p>
        </p:txBody>
      </p:sp>
      <p:sp>
        <p:nvSpPr>
          <p:cNvPr id="6" name="Text Placeholder 12"/>
          <p:cNvSpPr>
            <a:spLocks noGrp="1"/>
          </p:cNvSpPr>
          <p:nvPr>
            <p:ph type="body" sz="quarter" idx="15" hasCustomPrompt="1"/>
          </p:nvPr>
        </p:nvSpPr>
        <p:spPr>
          <a:xfrm>
            <a:off x="3532633" y="5841075"/>
            <a:ext cx="4284910" cy="261015"/>
          </a:xfrm>
          <a:prstGeom prst="rect">
            <a:avLst/>
          </a:prstGeom>
        </p:spPr>
        <p:txBody>
          <a:bodyPr/>
          <a:lstStyle>
            <a:lvl1pPr marL="0" indent="0">
              <a:buNone/>
              <a:defRPr sz="1100" baseline="0">
                <a:latin typeface="Roboto Mono" pitchFamily="2" charset="0"/>
                <a:ea typeface="Roboto Mono" pitchFamily="2" charset="0"/>
                <a:cs typeface="Open Sans" panose="020B0606030504020204" pitchFamily="34" charset="0"/>
              </a:defRPr>
            </a:lvl1pPr>
          </a:lstStyle>
          <a:p>
            <a:pPr lvl="0"/>
            <a:r>
              <a:rPr lang="en-US" smtClean="0"/>
              <a:t>Insert image caption here</a:t>
            </a:r>
            <a:endParaRPr lang="en-GB"/>
          </a:p>
        </p:txBody>
      </p:sp>
    </p:spTree>
    <p:extLst>
      <p:ext uri="{BB962C8B-B14F-4D97-AF65-F5344CB8AC3E}">
        <p14:creationId xmlns:p14="http://schemas.microsoft.com/office/powerpoint/2010/main" val="379802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51"/>
            <a:ext cx="12192001" cy="6857932"/>
          </a:xfrm>
          <a:prstGeom prst="rect">
            <a:avLst/>
          </a:prstGeom>
        </p:spPr>
      </p:pic>
    </p:spTree>
    <p:extLst>
      <p:ext uri="{BB962C8B-B14F-4D97-AF65-F5344CB8AC3E}">
        <p14:creationId xmlns:p14="http://schemas.microsoft.com/office/powerpoint/2010/main" val="3587545517"/>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3600" kern="1200">
          <a:solidFill>
            <a:schemeClr val="tx1"/>
          </a:solidFill>
          <a:latin typeface="Roboto Mono" pitchFamily="2" charset="0"/>
          <a:ea typeface="Roboto Mono"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6" userDrawn="1">
          <p15:clr>
            <a:srgbClr val="F26B43"/>
          </p15:clr>
        </p15:guide>
        <p15:guide id="2" pos="3840" userDrawn="1">
          <p15:clr>
            <a:srgbClr val="F26B43"/>
          </p15:clr>
        </p15:guide>
        <p15:guide id="3" pos="7582" userDrawn="1">
          <p15:clr>
            <a:srgbClr val="F26B43"/>
          </p15:clr>
        </p15:guide>
        <p15:guide id="4" pos="7106" userDrawn="1">
          <p15:clr>
            <a:srgbClr val="F26B43"/>
          </p15:clr>
        </p15:guide>
        <p15:guide id="5" pos="5700" userDrawn="1">
          <p15:clr>
            <a:srgbClr val="F26B43"/>
          </p15:clr>
        </p15:guide>
        <p15:guide id="6" pos="5246" userDrawn="1">
          <p15:clr>
            <a:srgbClr val="F26B43"/>
          </p15:clr>
        </p15:guide>
        <p15:guide id="7" pos="4770" userDrawn="1">
          <p15:clr>
            <a:srgbClr val="F26B43"/>
          </p15:clr>
        </p15:guide>
        <p15:guide id="8" pos="3364" userDrawn="1">
          <p15:clr>
            <a:srgbClr val="F26B43"/>
          </p15:clr>
        </p15:guide>
        <p15:guide id="9" pos="2910" userDrawn="1">
          <p15:clr>
            <a:srgbClr val="F26B43"/>
          </p15:clr>
        </p15:guide>
        <p15:guide id="10" pos="2434" userDrawn="1">
          <p15:clr>
            <a:srgbClr val="F26B43"/>
          </p15:clr>
        </p15:guide>
        <p15:guide id="11" pos="1958" userDrawn="1">
          <p15:clr>
            <a:srgbClr val="F26B43"/>
          </p15:clr>
        </p15:guide>
        <p15:guide id="12" pos="1504" userDrawn="1">
          <p15:clr>
            <a:srgbClr val="F26B43"/>
          </p15:clr>
        </p15:guide>
        <p15:guide id="13" pos="1028" userDrawn="1">
          <p15:clr>
            <a:srgbClr val="F26B43"/>
          </p15:clr>
        </p15:guide>
        <p15:guide id="14" pos="574" userDrawn="1">
          <p15:clr>
            <a:srgbClr val="F26B43"/>
          </p15:clr>
        </p15:guide>
        <p15:guide id="15" pos="98" userDrawn="1">
          <p15:clr>
            <a:srgbClr val="F26B43"/>
          </p15:clr>
        </p15:guide>
        <p15:guide id="16" pos="4294" userDrawn="1">
          <p15:clr>
            <a:srgbClr val="F26B43"/>
          </p15:clr>
        </p15:guide>
        <p15:guide id="17" pos="6176" userDrawn="1">
          <p15:clr>
            <a:srgbClr val="F26B43"/>
          </p15:clr>
        </p15:guide>
        <p15:guide id="18" pos="6652" userDrawn="1">
          <p15:clr>
            <a:srgbClr val="F26B43"/>
          </p15:clr>
        </p15:guide>
        <p15:guide id="19" orient="horz" pos="414" userDrawn="1">
          <p15:clr>
            <a:srgbClr val="F26B43"/>
          </p15:clr>
        </p15:guide>
        <p15:guide id="20" orient="horz" pos="731" userDrawn="1">
          <p15:clr>
            <a:srgbClr val="F26B43"/>
          </p15:clr>
        </p15:guide>
        <p15:guide id="21" orient="horz" pos="1049" userDrawn="1">
          <p15:clr>
            <a:srgbClr val="F26B43"/>
          </p15:clr>
        </p15:guide>
        <p15:guide id="22" orient="horz" pos="1366" userDrawn="1">
          <p15:clr>
            <a:srgbClr val="F26B43"/>
          </p15:clr>
        </p15:guide>
        <p15:guide id="23" orient="horz" pos="1661" userDrawn="1">
          <p15:clr>
            <a:srgbClr val="F26B43"/>
          </p15:clr>
        </p15:guide>
        <p15:guide id="24" orient="horz" pos="2001" userDrawn="1">
          <p15:clr>
            <a:srgbClr val="F26B43"/>
          </p15:clr>
        </p15:guide>
        <p15:guide id="25" orient="horz" pos="2319" userDrawn="1">
          <p15:clr>
            <a:srgbClr val="F26B43"/>
          </p15:clr>
        </p15:guide>
        <p15:guide id="26" orient="horz" pos="2636" userDrawn="1">
          <p15:clr>
            <a:srgbClr val="F26B43"/>
          </p15:clr>
        </p15:guide>
        <p15:guide id="27" orient="horz" pos="2954" userDrawn="1">
          <p15:clr>
            <a:srgbClr val="F26B43"/>
          </p15:clr>
        </p15:guide>
        <p15:guide id="28" orient="horz" pos="3271" userDrawn="1">
          <p15:clr>
            <a:srgbClr val="F26B43"/>
          </p15:clr>
        </p15:guide>
        <p15:guide id="29" orient="horz" pos="3589" userDrawn="1">
          <p15:clr>
            <a:srgbClr val="F26B43"/>
          </p15:clr>
        </p15:guide>
        <p15:guide id="30" orient="horz" pos="3906" userDrawn="1">
          <p15:clr>
            <a:srgbClr val="F26B43"/>
          </p15:clr>
        </p15:guide>
        <p15:guide id="31" orient="horz" pos="42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60"/>
            <a:ext cx="12192000" cy="6857931"/>
          </a:xfrm>
          <a:prstGeom prst="rect">
            <a:avLst/>
          </a:prstGeom>
        </p:spPr>
      </p:pic>
    </p:spTree>
    <p:extLst>
      <p:ext uri="{BB962C8B-B14F-4D97-AF65-F5344CB8AC3E}">
        <p14:creationId xmlns:p14="http://schemas.microsoft.com/office/powerpoint/2010/main" val="2843105772"/>
      </p:ext>
    </p:extLst>
  </p:cSld>
  <p:clrMap bg1="lt1" tx1="dk1" bg2="lt2" tx2="dk2" accent1="accent1" accent2="accent2" accent3="accent3" accent4="accent4" accent5="accent5" accent6="accent6" hlink="hlink" folHlink="folHlink"/>
  <p:sldLayoutIdLst>
    <p:sldLayoutId id="2147483674" r:id="rId1"/>
    <p:sldLayoutId id="2147483669" r:id="rId2"/>
    <p:sldLayoutId id="2147483671" r:id="rId3"/>
    <p:sldLayoutId id="2147483672" r:id="rId4"/>
    <p:sldLayoutId id="2147483675" r:id="rId5"/>
  </p:sldLayoutIdLst>
  <p:txStyles>
    <p:titleStyle>
      <a:lvl1pPr algn="l" defTabSz="914400" rtl="0" eaLnBrk="1" latinLnBrk="0" hangingPunct="1">
        <a:lnSpc>
          <a:spcPct val="90000"/>
        </a:lnSpc>
        <a:spcBef>
          <a:spcPct val="0"/>
        </a:spcBef>
        <a:buNone/>
        <a:defRPr sz="3600" kern="1200">
          <a:solidFill>
            <a:schemeClr val="tx1"/>
          </a:solidFill>
          <a:latin typeface="Roboto Mono" pitchFamily="2" charset="0"/>
          <a:ea typeface="Roboto Mono"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6">
          <p15:clr>
            <a:srgbClr val="F26B43"/>
          </p15:clr>
        </p15:guide>
        <p15:guide id="2" pos="3840">
          <p15:clr>
            <a:srgbClr val="F26B43"/>
          </p15:clr>
        </p15:guide>
        <p15:guide id="3" pos="7582">
          <p15:clr>
            <a:srgbClr val="F26B43"/>
          </p15:clr>
        </p15:guide>
        <p15:guide id="4" pos="7106">
          <p15:clr>
            <a:srgbClr val="F26B43"/>
          </p15:clr>
        </p15:guide>
        <p15:guide id="5" pos="5700">
          <p15:clr>
            <a:srgbClr val="F26B43"/>
          </p15:clr>
        </p15:guide>
        <p15:guide id="6" pos="5246">
          <p15:clr>
            <a:srgbClr val="F26B43"/>
          </p15:clr>
        </p15:guide>
        <p15:guide id="7" pos="4770">
          <p15:clr>
            <a:srgbClr val="F26B43"/>
          </p15:clr>
        </p15:guide>
        <p15:guide id="8" pos="3364">
          <p15:clr>
            <a:srgbClr val="F26B43"/>
          </p15:clr>
        </p15:guide>
        <p15:guide id="9" pos="2910">
          <p15:clr>
            <a:srgbClr val="F26B43"/>
          </p15:clr>
        </p15:guide>
        <p15:guide id="10" pos="2434">
          <p15:clr>
            <a:srgbClr val="F26B43"/>
          </p15:clr>
        </p15:guide>
        <p15:guide id="11" pos="1958">
          <p15:clr>
            <a:srgbClr val="F26B43"/>
          </p15:clr>
        </p15:guide>
        <p15:guide id="12" pos="1504">
          <p15:clr>
            <a:srgbClr val="F26B43"/>
          </p15:clr>
        </p15:guide>
        <p15:guide id="13" pos="1028">
          <p15:clr>
            <a:srgbClr val="F26B43"/>
          </p15:clr>
        </p15:guide>
        <p15:guide id="14" pos="574">
          <p15:clr>
            <a:srgbClr val="F26B43"/>
          </p15:clr>
        </p15:guide>
        <p15:guide id="15" pos="98">
          <p15:clr>
            <a:srgbClr val="F26B43"/>
          </p15:clr>
        </p15:guide>
        <p15:guide id="16" pos="4294">
          <p15:clr>
            <a:srgbClr val="F26B43"/>
          </p15:clr>
        </p15:guide>
        <p15:guide id="17" pos="6176">
          <p15:clr>
            <a:srgbClr val="F26B43"/>
          </p15:clr>
        </p15:guide>
        <p15:guide id="18" pos="6652">
          <p15:clr>
            <a:srgbClr val="F26B43"/>
          </p15:clr>
        </p15:guide>
        <p15:guide id="19" orient="horz" pos="414">
          <p15:clr>
            <a:srgbClr val="F26B43"/>
          </p15:clr>
        </p15:guide>
        <p15:guide id="20" orient="horz" pos="731">
          <p15:clr>
            <a:srgbClr val="F26B43"/>
          </p15:clr>
        </p15:guide>
        <p15:guide id="21" orient="horz" pos="1049">
          <p15:clr>
            <a:srgbClr val="F26B43"/>
          </p15:clr>
        </p15:guide>
        <p15:guide id="22" orient="horz" pos="1366">
          <p15:clr>
            <a:srgbClr val="F26B43"/>
          </p15:clr>
        </p15:guide>
        <p15:guide id="23" orient="horz" pos="1684" userDrawn="1">
          <p15:clr>
            <a:srgbClr val="F26B43"/>
          </p15:clr>
        </p15:guide>
        <p15:guide id="24" orient="horz" pos="2001">
          <p15:clr>
            <a:srgbClr val="F26B43"/>
          </p15:clr>
        </p15:guide>
        <p15:guide id="25" orient="horz" pos="2319">
          <p15:clr>
            <a:srgbClr val="F26B43"/>
          </p15:clr>
        </p15:guide>
        <p15:guide id="26" orient="horz" pos="2636">
          <p15:clr>
            <a:srgbClr val="F26B43"/>
          </p15:clr>
        </p15:guide>
        <p15:guide id="27" orient="horz" pos="2954">
          <p15:clr>
            <a:srgbClr val="F26B43"/>
          </p15:clr>
        </p15:guide>
        <p15:guide id="28" orient="horz" pos="3271">
          <p15:clr>
            <a:srgbClr val="F26B43"/>
          </p15:clr>
        </p15:guide>
        <p15:guide id="29" orient="horz" pos="3589">
          <p15:clr>
            <a:srgbClr val="F26B43"/>
          </p15:clr>
        </p15:guide>
        <p15:guide id="30" orient="horz" pos="3906">
          <p15:clr>
            <a:srgbClr val="F26B43"/>
          </p15:clr>
        </p15:guide>
        <p15:guide id="31" orient="horz" pos="42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marketing@nationalarchives.gov.uk"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puPJ87nYc4M" TargetMode="External"/><Relationship Id="rId2" Type="http://schemas.openxmlformats.org/officeDocument/2006/relationships/image" Target="../media/image9.jpg"/><Relationship Id="rId1" Type="http://schemas.openxmlformats.org/officeDocument/2006/relationships/slideLayout" Target="../slideLayouts/slideLayout5.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puPJ87nYc4M" TargetMode="External"/><Relationship Id="rId2" Type="http://schemas.openxmlformats.org/officeDocument/2006/relationships/image" Target="../media/image9.jpg"/><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jp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jp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discovery.nationalarchives.gov.uk/VideoPlayer/?url=https://tna-video-player.s3.amazonaws.com/66/UKSC/1/cr1-09-12-16-judgements_imx30_1" TargetMode="External"/><Relationship Id="rId2" Type="http://schemas.openxmlformats.org/officeDocument/2006/relationships/image" Target="../media/image9.jpg"/><Relationship Id="rId1" Type="http://schemas.openxmlformats.org/officeDocument/2006/relationships/slideLayout" Target="../slideLayouts/slideLayout5.xml"/><Relationship Id="rId4" Type="http://schemas.openxmlformats.org/officeDocument/2006/relationships/hyperlink" Target="https://www.diffchecker.com/diff"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audiocheck.net/" TargetMode="External"/><Relationship Id="rId2" Type="http://schemas.openxmlformats.org/officeDocument/2006/relationships/image" Target="../media/image9.jpg"/><Relationship Id="rId1" Type="http://schemas.openxmlformats.org/officeDocument/2006/relationships/slideLayout" Target="../slideLayouts/slideLayout5.xml"/><Relationship Id="rId4" Type="http://schemas.openxmlformats.org/officeDocument/2006/relationships/hyperlink" Target="https://www.arcaudio.com/node/245"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Layout" Target="../slideLayouts/slideLayout5.xml"/><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scienceline.org/2014/08/ever-wondered-how-does-speech-to-text-software-work/#:~:text=When%20you%20speak%20the%20words,software%20can%20analyze%20your%20speech." TargetMode="Externa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scienceline.org/2014/08/ever-wondered-how-does-speech-to-text-software-work/#:~:text=When%20you%20speak%20the%20words,software%20can%20analyze%20your%20speech." TargetMode="External"/><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aws.amazon.com/transcribe/" TargetMode="External"/><Relationship Id="rId7" Type="http://schemas.openxmlformats.org/officeDocument/2006/relationships/hyperlink" Target="https://www.youtube.com/watch?v=puPJ87nYc4M" TargetMode="External"/><Relationship Id="rId2" Type="http://schemas.openxmlformats.org/officeDocument/2006/relationships/image" Target="../media/image9.jpg"/><Relationship Id="rId1" Type="http://schemas.openxmlformats.org/officeDocument/2006/relationships/slideLayout" Target="../slideLayouts/slideLayout5.xml"/><Relationship Id="rId6" Type="http://schemas.openxmlformats.org/officeDocument/2006/relationships/image" Target="../media/image10.jpg"/><Relationship Id="rId5" Type="http://schemas.openxmlformats.org/officeDocument/2006/relationships/hyperlink" Target="https://www.automaticsync.com/captionsync/" TargetMode="External"/><Relationship Id="rId4" Type="http://schemas.openxmlformats.org/officeDocument/2006/relationships/hyperlink" Target="https://www.youtube.com/watch?v=H7j2SlrSjB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puPJ87nYc4M" TargetMode="External"/><Relationship Id="rId2" Type="http://schemas.openxmlformats.org/officeDocument/2006/relationships/image" Target="../media/image9.jpg"/><Relationship Id="rId1" Type="http://schemas.openxmlformats.org/officeDocument/2006/relationships/slideLayout" Target="../slideLayouts/slideLayout5.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GB" b="1"/>
              <a:t>Auto transcription from video files</a:t>
            </a:r>
            <a:endParaRPr lang="en-GB"/>
          </a:p>
        </p:txBody>
      </p:sp>
      <p:sp>
        <p:nvSpPr>
          <p:cNvPr id="3" name="Text Placeholder 2"/>
          <p:cNvSpPr>
            <a:spLocks noGrp="1"/>
          </p:cNvSpPr>
          <p:nvPr>
            <p:ph type="body" sz="quarter" idx="13"/>
          </p:nvPr>
        </p:nvSpPr>
        <p:spPr/>
        <p:txBody>
          <a:bodyPr/>
          <a:lstStyle/>
          <a:p>
            <a:pPr marL="457200" indent="-457200">
              <a:buFont typeface="Wingdings" panose="05000000000000000000" pitchFamily="2" charset="2"/>
              <a:buChar char="§"/>
            </a:pPr>
            <a:r>
              <a:rPr lang="en-GB">
                <a:latin typeface="Open Sans" panose="020B0606030504020204" pitchFamily="34" charset="0"/>
                <a:ea typeface="Open Sans" panose="020B0606030504020204" pitchFamily="34" charset="0"/>
                <a:cs typeface="Open Sans" panose="020B0606030504020204" pitchFamily="34" charset="0"/>
              </a:rPr>
              <a:t>There are multiple templates for you to pick from, each featuring a selection of imagery based on different themes</a:t>
            </a:r>
          </a:p>
          <a:p>
            <a:pPr marL="457200" indent="-457200">
              <a:buFont typeface="Wingdings" panose="05000000000000000000" pitchFamily="2" charset="2"/>
              <a:buChar char="§"/>
            </a:pPr>
            <a:r>
              <a:rPr lang="en-GB">
                <a:latin typeface="Open Sans" panose="020B0606030504020204" pitchFamily="34" charset="0"/>
                <a:ea typeface="Open Sans" panose="020B0606030504020204" pitchFamily="34" charset="0"/>
                <a:cs typeface="Open Sans" panose="020B0606030504020204" pitchFamily="34" charset="0"/>
              </a:rPr>
              <a:t>There </a:t>
            </a:r>
            <a:r>
              <a:rPr lang="en-GB" smtClean="0">
                <a:latin typeface="Open Sans" panose="020B0606030504020204" pitchFamily="34" charset="0"/>
                <a:ea typeface="Open Sans" panose="020B0606030504020204" pitchFamily="34" charset="0"/>
                <a:cs typeface="Open Sans" panose="020B0606030504020204" pitchFamily="34" charset="0"/>
              </a:rPr>
              <a:t>are a variety of content slides you can use. Use the drop down arrow on the New Slide tab to make your selection  </a:t>
            </a:r>
            <a:endParaRPr lang="en-GB">
              <a:latin typeface="Open Sans" panose="020B0606030504020204" pitchFamily="34" charset="0"/>
              <a:ea typeface="Open Sans" panose="020B0606030504020204" pitchFamily="34" charset="0"/>
              <a:cs typeface="Open Sans" panose="020B0606030504020204" pitchFamily="34" charset="0"/>
            </a:endParaRPr>
          </a:p>
          <a:p>
            <a:pPr marL="457200" indent="-457200">
              <a:buFont typeface="Wingdings" panose="05000000000000000000" pitchFamily="2" charset="2"/>
              <a:buChar char="§"/>
            </a:pPr>
            <a:r>
              <a:rPr lang="en-GB">
                <a:latin typeface="Open Sans" panose="020B0606030504020204" pitchFamily="34" charset="0"/>
                <a:ea typeface="Open Sans" panose="020B0606030504020204" pitchFamily="34" charset="0"/>
                <a:cs typeface="Open Sans" panose="020B0606030504020204" pitchFamily="34" charset="0"/>
              </a:rPr>
              <a:t>Fonts and styles are set up and embedded, so will work when sending your presentation off </a:t>
            </a:r>
            <a:r>
              <a:rPr lang="en-GB" smtClean="0">
                <a:latin typeface="Open Sans" panose="020B0606030504020204" pitchFamily="34" charset="0"/>
                <a:ea typeface="Open Sans" panose="020B0606030504020204" pitchFamily="34" charset="0"/>
                <a:cs typeface="Open Sans" panose="020B0606030504020204" pitchFamily="34" charset="0"/>
              </a:rPr>
              <a:t>site</a:t>
            </a:r>
          </a:p>
          <a:p>
            <a:pPr marL="457200" indent="-457200">
              <a:buFont typeface="Wingdings" panose="05000000000000000000" pitchFamily="2" charset="2"/>
              <a:buChar char="§"/>
            </a:pPr>
            <a:r>
              <a:rPr lang="en-GB">
                <a:latin typeface="Open Sans" panose="020B0606030504020204" pitchFamily="34" charset="0"/>
                <a:ea typeface="Open Sans" panose="020B0606030504020204" pitchFamily="34" charset="0"/>
                <a:cs typeface="Open Sans" panose="020B0606030504020204" pitchFamily="34" charset="0"/>
              </a:rPr>
              <a:t>Please use square bullet points when creating </a:t>
            </a:r>
            <a:r>
              <a:rPr lang="en-GB" smtClean="0">
                <a:latin typeface="Open Sans" panose="020B0606030504020204" pitchFamily="34" charset="0"/>
                <a:ea typeface="Open Sans" panose="020B0606030504020204" pitchFamily="34" charset="0"/>
                <a:cs typeface="Open Sans" panose="020B0606030504020204" pitchFamily="34" charset="0"/>
              </a:rPr>
              <a:t>lists </a:t>
            </a:r>
            <a:endParaRPr lang="en-GB">
              <a:latin typeface="Open Sans" panose="020B0606030504020204" pitchFamily="34" charset="0"/>
              <a:ea typeface="Open Sans" panose="020B0606030504020204" pitchFamily="34" charset="0"/>
              <a:cs typeface="Open Sans" panose="020B0606030504020204" pitchFamily="34" charset="0"/>
            </a:endParaRPr>
          </a:p>
          <a:p>
            <a:pPr marL="457200" indent="-457200">
              <a:buFont typeface="Wingdings" panose="05000000000000000000" pitchFamily="2" charset="2"/>
              <a:buChar char="§"/>
            </a:pPr>
            <a:r>
              <a:rPr lang="en-GB" smtClean="0">
                <a:latin typeface="Open Sans" panose="020B0606030504020204" pitchFamily="34" charset="0"/>
                <a:ea typeface="Open Sans" panose="020B0606030504020204" pitchFamily="34" charset="0"/>
                <a:cs typeface="Open Sans" panose="020B0606030504020204" pitchFamily="34" charset="0"/>
              </a:rPr>
              <a:t>Use </a:t>
            </a:r>
            <a:r>
              <a:rPr lang="en-GB">
                <a:latin typeface="Open Sans" panose="020B0606030504020204" pitchFamily="34" charset="0"/>
                <a:ea typeface="Open Sans" panose="020B0606030504020204" pitchFamily="34" charset="0"/>
                <a:cs typeface="Open Sans" panose="020B0606030504020204" pitchFamily="34" charset="0"/>
              </a:rPr>
              <a:t>the embedded </a:t>
            </a:r>
            <a:r>
              <a:rPr lang="en-GB" smtClean="0">
                <a:latin typeface="Open Sans" panose="020B0606030504020204" pitchFamily="34" charset="0"/>
                <a:ea typeface="Open Sans" panose="020B0606030504020204" pitchFamily="34" charset="0"/>
                <a:cs typeface="Open Sans" panose="020B0606030504020204" pitchFamily="34" charset="0"/>
              </a:rPr>
              <a:t>Guides </a:t>
            </a:r>
            <a:r>
              <a:rPr lang="en-GB">
                <a:latin typeface="Open Sans" panose="020B0606030504020204" pitchFamily="34" charset="0"/>
                <a:ea typeface="Open Sans" panose="020B0606030504020204" pitchFamily="34" charset="0"/>
                <a:cs typeface="Open Sans" panose="020B0606030504020204" pitchFamily="34" charset="0"/>
              </a:rPr>
              <a:t>to align any images/tables that you need to insert. Go to the view tab and select </a:t>
            </a:r>
            <a:r>
              <a:rPr lang="en-GB" smtClean="0">
                <a:latin typeface="Open Sans" panose="020B0606030504020204" pitchFamily="34" charset="0"/>
                <a:ea typeface="Open Sans" panose="020B0606030504020204" pitchFamily="34" charset="0"/>
                <a:cs typeface="Open Sans" panose="020B0606030504020204" pitchFamily="34" charset="0"/>
              </a:rPr>
              <a:t>‘Guides’ </a:t>
            </a:r>
            <a:r>
              <a:rPr lang="en-GB">
                <a:latin typeface="Open Sans" panose="020B0606030504020204" pitchFamily="34" charset="0"/>
                <a:ea typeface="Open Sans" panose="020B0606030504020204" pitchFamily="34" charset="0"/>
                <a:cs typeface="Open Sans" panose="020B0606030504020204" pitchFamily="34" charset="0"/>
              </a:rPr>
              <a:t>to enable. </a:t>
            </a:r>
          </a:p>
          <a:p>
            <a:pPr marL="457200" indent="-457200">
              <a:buFont typeface="Wingdings" panose="05000000000000000000" pitchFamily="2" charset="2"/>
              <a:buChar char="§"/>
            </a:pPr>
            <a:r>
              <a:rPr lang="en-GB">
                <a:latin typeface="Open Sans" panose="020B0606030504020204" pitchFamily="34" charset="0"/>
                <a:ea typeface="Open Sans" panose="020B0606030504020204" pitchFamily="34" charset="0"/>
                <a:cs typeface="Open Sans" panose="020B0606030504020204" pitchFamily="34" charset="0"/>
              </a:rPr>
              <a:t>Report any issues to </a:t>
            </a:r>
            <a:br>
              <a:rPr lang="en-GB">
                <a:latin typeface="Open Sans" panose="020B0606030504020204" pitchFamily="34" charset="0"/>
                <a:ea typeface="Open Sans" panose="020B0606030504020204" pitchFamily="34" charset="0"/>
                <a:cs typeface="Open Sans" panose="020B0606030504020204" pitchFamily="34" charset="0"/>
              </a:rPr>
            </a:br>
            <a:r>
              <a:rPr lang="en-GB">
                <a:latin typeface="Open Sans" panose="020B0606030504020204" pitchFamily="34" charset="0"/>
                <a:ea typeface="Open Sans" panose="020B0606030504020204" pitchFamily="34" charset="0"/>
                <a:cs typeface="Open Sans" panose="020B0606030504020204" pitchFamily="34" charset="0"/>
                <a:hlinkClick r:id="rId2"/>
              </a:rPr>
              <a:t>marketing@nationalarchives.gov.uk</a:t>
            </a:r>
            <a:r>
              <a:rPr lang="en-GB">
                <a:latin typeface="Open Sans" panose="020B0606030504020204" pitchFamily="34" charset="0"/>
                <a:ea typeface="Open Sans" panose="020B0606030504020204" pitchFamily="34" charset="0"/>
                <a:cs typeface="Open Sans" panose="020B0606030504020204" pitchFamily="34" charset="0"/>
              </a:rPr>
              <a:t> </a:t>
            </a:r>
          </a:p>
          <a:p>
            <a:endParaRPr lang="en-GB"/>
          </a:p>
        </p:txBody>
      </p:sp>
    </p:spTree>
    <p:extLst>
      <p:ext uri="{BB962C8B-B14F-4D97-AF65-F5344CB8AC3E}">
        <p14:creationId xmlns:p14="http://schemas.microsoft.com/office/powerpoint/2010/main" val="745996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6807" b="6388"/>
          <a:stretch/>
        </p:blipFill>
        <p:spPr>
          <a:xfrm>
            <a:off x="0" y="-32083"/>
            <a:ext cx="12192000" cy="6905769"/>
          </a:xfrm>
          <a:prstGeom prst="rect">
            <a:avLst/>
          </a:prstGeom>
        </p:spPr>
      </p:pic>
      <p:sp>
        <p:nvSpPr>
          <p:cNvPr id="13" name="TextBox 12"/>
          <p:cNvSpPr txBox="1"/>
          <p:nvPr/>
        </p:nvSpPr>
        <p:spPr>
          <a:xfrm>
            <a:off x="-256674" y="-32083"/>
            <a:ext cx="12448674" cy="6882062"/>
          </a:xfrm>
          <a:prstGeom prst="rect">
            <a:avLst/>
          </a:prstGeom>
          <a:solidFill>
            <a:schemeClr val="accent4">
              <a:lumMod val="20000"/>
              <a:lumOff val="80000"/>
              <a:alpha val="85000"/>
            </a:schemeClr>
          </a:solidFill>
        </p:spPr>
        <p:txBody>
          <a:bodyPr wrap="square" rtlCol="0">
            <a:spAutoFit/>
          </a:bodyPr>
          <a:lstStyle/>
          <a:p>
            <a:endParaRPr lang="en-GB"/>
          </a:p>
        </p:txBody>
      </p:sp>
      <p:sp>
        <p:nvSpPr>
          <p:cNvPr id="14" name="Text Placeholder 4"/>
          <p:cNvSpPr>
            <a:spLocks noGrp="1"/>
          </p:cNvSpPr>
          <p:nvPr>
            <p:ph type="body" sz="quarter" idx="4294967295"/>
          </p:nvPr>
        </p:nvSpPr>
        <p:spPr>
          <a:xfrm>
            <a:off x="179094" y="252206"/>
            <a:ext cx="7801142" cy="473402"/>
          </a:xfrm>
          <a:prstGeom prst="rect">
            <a:avLst/>
          </a:prstGeom>
        </p:spPr>
        <p:txBody>
          <a:bodyPr/>
          <a:lstStyle/>
          <a:p>
            <a:pPr marL="0" indent="0">
              <a:buNone/>
            </a:pPr>
            <a:r>
              <a:rPr lang="en-GB" b="1" smtClean="0"/>
              <a:t>Otter.ai features</a:t>
            </a:r>
            <a:endParaRPr lang="en-GB"/>
          </a:p>
        </p:txBody>
      </p:sp>
      <p:sp>
        <p:nvSpPr>
          <p:cNvPr id="15" name="Text Placeholder 3"/>
          <p:cNvSpPr>
            <a:spLocks noGrp="1"/>
          </p:cNvSpPr>
          <p:nvPr>
            <p:ph type="body" sz="quarter" idx="4294967295"/>
          </p:nvPr>
        </p:nvSpPr>
        <p:spPr>
          <a:xfrm>
            <a:off x="126662" y="1456429"/>
            <a:ext cx="1717903" cy="386023"/>
          </a:xfrm>
          <a:prstGeom prst="rect">
            <a:avLst/>
          </a:prstGeom>
        </p:spPr>
        <p:txBody>
          <a:bodyPr/>
          <a:lstStyle/>
          <a:p>
            <a:pPr fontAlgn="base"/>
            <a:r>
              <a:rPr lang="en-GB" sz="2000" smtClean="0"/>
              <a:t>Keywords</a:t>
            </a:r>
          </a:p>
          <a:p>
            <a:pPr fontAlgn="base"/>
            <a:endParaRPr lang="en-GB" sz="2000"/>
          </a:p>
        </p:txBody>
      </p:sp>
      <p:sp>
        <p:nvSpPr>
          <p:cNvPr id="2" name="TextBox 1"/>
          <p:cNvSpPr txBox="1"/>
          <p:nvPr/>
        </p:nvSpPr>
        <p:spPr>
          <a:xfrm>
            <a:off x="3398292" y="3444964"/>
            <a:ext cx="6469039" cy="307777"/>
          </a:xfrm>
          <a:prstGeom prst="rect">
            <a:avLst/>
          </a:prstGeom>
          <a:noFill/>
        </p:spPr>
        <p:txBody>
          <a:bodyPr wrap="square" rtlCol="0">
            <a:spAutoFit/>
          </a:bodyPr>
          <a:lstStyle/>
          <a:p>
            <a:r>
              <a:rPr lang="en-GB" sz="1400" u="sng">
                <a:hlinkClick r:id="rId3"/>
              </a:rPr>
              <a:t>https</a:t>
            </a:r>
            <a:r>
              <a:rPr lang="en-GB" sz="1400" u="sng" smtClean="0">
                <a:hlinkClick r:id="rId3"/>
              </a:rPr>
              <a:t>://ww.youtube.com/watch?v=puPJ87nYc4M</a:t>
            </a:r>
            <a:endParaRPr lang="en-GB" sz="1400"/>
          </a:p>
        </p:txBody>
      </p:sp>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2392743" y="806955"/>
            <a:ext cx="9176871" cy="5712754"/>
          </a:xfrm>
          <a:prstGeom prst="rect">
            <a:avLst/>
          </a:prstGeom>
          <a:effectLst>
            <a:outerShdw blurRad="50800" dist="165100" dir="2760000" sx="99000" sy="99000" algn="ctr" rotWithShape="0">
              <a:srgbClr val="000000">
                <a:alpha val="60000"/>
              </a:srgbClr>
            </a:outerShdw>
          </a:effectLst>
        </p:spPr>
      </p:pic>
      <p:sp>
        <p:nvSpPr>
          <p:cNvPr id="10" name="Text Placeholder 3"/>
          <p:cNvSpPr>
            <a:spLocks noGrp="1"/>
          </p:cNvSpPr>
          <p:nvPr>
            <p:ph type="body" sz="quarter" idx="4294967295"/>
          </p:nvPr>
        </p:nvSpPr>
        <p:spPr>
          <a:xfrm>
            <a:off x="188359" y="3778097"/>
            <a:ext cx="1717903" cy="386023"/>
          </a:xfrm>
          <a:prstGeom prst="rect">
            <a:avLst/>
          </a:prstGeom>
        </p:spPr>
        <p:txBody>
          <a:bodyPr/>
          <a:lstStyle/>
          <a:p>
            <a:pPr fontAlgn="base"/>
            <a:r>
              <a:rPr lang="en-GB" sz="2000" smtClean="0"/>
              <a:t>Speaker ID</a:t>
            </a:r>
          </a:p>
          <a:p>
            <a:pPr fontAlgn="base"/>
            <a:endParaRPr lang="en-GB" sz="2000"/>
          </a:p>
        </p:txBody>
      </p:sp>
      <p:sp>
        <p:nvSpPr>
          <p:cNvPr id="16" name="Text Placeholder 3"/>
          <p:cNvSpPr>
            <a:spLocks noGrp="1"/>
          </p:cNvSpPr>
          <p:nvPr>
            <p:ph type="body" sz="quarter" idx="4294967295"/>
          </p:nvPr>
        </p:nvSpPr>
        <p:spPr>
          <a:xfrm>
            <a:off x="188359" y="2919584"/>
            <a:ext cx="1972120" cy="386023"/>
          </a:xfrm>
          <a:prstGeom prst="rect">
            <a:avLst/>
          </a:prstGeom>
        </p:spPr>
        <p:txBody>
          <a:bodyPr/>
          <a:lstStyle/>
          <a:p>
            <a:pPr fontAlgn="base"/>
            <a:r>
              <a:rPr lang="en-GB" sz="2000" smtClean="0"/>
              <a:t>Timestamp</a:t>
            </a:r>
          </a:p>
          <a:p>
            <a:pPr fontAlgn="base"/>
            <a:endParaRPr lang="en-GB" sz="2000"/>
          </a:p>
        </p:txBody>
      </p:sp>
      <p:sp>
        <p:nvSpPr>
          <p:cNvPr id="17" name="Text Placeholder 3"/>
          <p:cNvSpPr>
            <a:spLocks noGrp="1"/>
          </p:cNvSpPr>
          <p:nvPr>
            <p:ph type="body" sz="quarter" idx="4294967295"/>
          </p:nvPr>
        </p:nvSpPr>
        <p:spPr>
          <a:xfrm>
            <a:off x="8883868" y="397225"/>
            <a:ext cx="2750118" cy="386023"/>
          </a:xfrm>
          <a:prstGeom prst="rect">
            <a:avLst/>
          </a:prstGeom>
        </p:spPr>
        <p:txBody>
          <a:bodyPr/>
          <a:lstStyle/>
          <a:p>
            <a:pPr fontAlgn="base"/>
            <a:r>
              <a:rPr lang="en-GB" sz="2000" smtClean="0"/>
              <a:t>Edit within browser </a:t>
            </a:r>
          </a:p>
          <a:p>
            <a:pPr fontAlgn="base"/>
            <a:endParaRPr lang="en-GB" sz="2000"/>
          </a:p>
        </p:txBody>
      </p:sp>
      <p:sp>
        <p:nvSpPr>
          <p:cNvPr id="18" name="Text Placeholder 3"/>
          <p:cNvSpPr>
            <a:spLocks noGrp="1"/>
          </p:cNvSpPr>
          <p:nvPr>
            <p:ph type="body" sz="quarter" idx="4294967295"/>
          </p:nvPr>
        </p:nvSpPr>
        <p:spPr>
          <a:xfrm>
            <a:off x="4887349" y="3277309"/>
            <a:ext cx="5689666" cy="666894"/>
          </a:xfrm>
          <a:prstGeom prst="rect">
            <a:avLst/>
          </a:prstGeom>
        </p:spPr>
        <p:txBody>
          <a:bodyPr/>
          <a:lstStyle/>
          <a:p>
            <a:pPr fontAlgn="base"/>
            <a:r>
              <a:rPr lang="en-GB" sz="2000" smtClean="0"/>
              <a:t>Word by word playback within app, - implies undelying timecode synch to word </a:t>
            </a:r>
          </a:p>
          <a:p>
            <a:pPr fontAlgn="base"/>
            <a:endParaRPr lang="en-GB" sz="2000"/>
          </a:p>
        </p:txBody>
      </p:sp>
      <p:sp>
        <p:nvSpPr>
          <p:cNvPr id="19" name="Text Placeholder 3"/>
          <p:cNvSpPr>
            <a:spLocks noGrp="1"/>
          </p:cNvSpPr>
          <p:nvPr>
            <p:ph type="body" sz="quarter" idx="4294967295"/>
          </p:nvPr>
        </p:nvSpPr>
        <p:spPr>
          <a:xfrm>
            <a:off x="9303953" y="4748652"/>
            <a:ext cx="1945072" cy="386023"/>
          </a:xfrm>
          <a:prstGeom prst="rect">
            <a:avLst/>
          </a:prstGeom>
        </p:spPr>
        <p:txBody>
          <a:bodyPr/>
          <a:lstStyle/>
          <a:p>
            <a:pPr fontAlgn="base"/>
            <a:r>
              <a:rPr lang="en-GB" sz="2000" smtClean="0"/>
              <a:t>Punctuation</a:t>
            </a:r>
          </a:p>
          <a:p>
            <a:pPr fontAlgn="base"/>
            <a:endParaRPr lang="en-GB" sz="2000"/>
          </a:p>
        </p:txBody>
      </p:sp>
    </p:spTree>
    <p:extLst>
      <p:ext uri="{BB962C8B-B14F-4D97-AF65-F5344CB8AC3E}">
        <p14:creationId xmlns:p14="http://schemas.microsoft.com/office/powerpoint/2010/main" val="9157999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6807" b="6388"/>
          <a:stretch/>
        </p:blipFill>
        <p:spPr>
          <a:xfrm>
            <a:off x="0" y="-32083"/>
            <a:ext cx="12192000" cy="6905769"/>
          </a:xfrm>
          <a:prstGeom prst="rect">
            <a:avLst/>
          </a:prstGeom>
        </p:spPr>
      </p:pic>
      <p:sp>
        <p:nvSpPr>
          <p:cNvPr id="13" name="TextBox 12"/>
          <p:cNvSpPr txBox="1"/>
          <p:nvPr/>
        </p:nvSpPr>
        <p:spPr>
          <a:xfrm>
            <a:off x="0" y="-24062"/>
            <a:ext cx="12448674" cy="6882062"/>
          </a:xfrm>
          <a:prstGeom prst="rect">
            <a:avLst/>
          </a:prstGeom>
          <a:solidFill>
            <a:schemeClr val="accent4">
              <a:lumMod val="20000"/>
              <a:lumOff val="80000"/>
              <a:alpha val="85000"/>
            </a:schemeClr>
          </a:solidFill>
        </p:spPr>
        <p:txBody>
          <a:bodyPr wrap="square" rtlCol="0">
            <a:spAutoFit/>
          </a:bodyPr>
          <a:lstStyle/>
          <a:p>
            <a:endParaRPr lang="en-GB"/>
          </a:p>
        </p:txBody>
      </p:sp>
      <p:sp>
        <p:nvSpPr>
          <p:cNvPr id="14" name="Text Placeholder 4"/>
          <p:cNvSpPr>
            <a:spLocks noGrp="1"/>
          </p:cNvSpPr>
          <p:nvPr>
            <p:ph type="body" sz="quarter" idx="4294967295"/>
          </p:nvPr>
        </p:nvSpPr>
        <p:spPr>
          <a:xfrm>
            <a:off x="179094" y="252206"/>
            <a:ext cx="7801142" cy="473402"/>
          </a:xfrm>
          <a:prstGeom prst="rect">
            <a:avLst/>
          </a:prstGeom>
        </p:spPr>
        <p:txBody>
          <a:bodyPr/>
          <a:lstStyle/>
          <a:p>
            <a:pPr marL="0" indent="0">
              <a:buNone/>
            </a:pPr>
            <a:r>
              <a:rPr lang="en-GB" b="1" smtClean="0"/>
              <a:t>YouTube Studio features</a:t>
            </a:r>
            <a:endParaRPr lang="en-GB"/>
          </a:p>
        </p:txBody>
      </p:sp>
      <p:sp>
        <p:nvSpPr>
          <p:cNvPr id="15" name="Text Placeholder 3"/>
          <p:cNvSpPr>
            <a:spLocks noGrp="1"/>
          </p:cNvSpPr>
          <p:nvPr>
            <p:ph type="body" sz="quarter" idx="4294967295"/>
          </p:nvPr>
        </p:nvSpPr>
        <p:spPr>
          <a:xfrm>
            <a:off x="126662" y="1456429"/>
            <a:ext cx="1717903" cy="386023"/>
          </a:xfrm>
          <a:prstGeom prst="rect">
            <a:avLst/>
          </a:prstGeom>
        </p:spPr>
        <p:txBody>
          <a:bodyPr/>
          <a:lstStyle/>
          <a:p>
            <a:pPr fontAlgn="base"/>
            <a:r>
              <a:rPr lang="en-GB" sz="2000" smtClean="0"/>
              <a:t>Keywords</a:t>
            </a:r>
          </a:p>
          <a:p>
            <a:pPr fontAlgn="base"/>
            <a:endParaRPr lang="en-GB" sz="2000"/>
          </a:p>
        </p:txBody>
      </p:sp>
      <p:sp>
        <p:nvSpPr>
          <p:cNvPr id="2" name="TextBox 1"/>
          <p:cNvSpPr txBox="1"/>
          <p:nvPr/>
        </p:nvSpPr>
        <p:spPr>
          <a:xfrm>
            <a:off x="3398292" y="3444964"/>
            <a:ext cx="6469039" cy="307777"/>
          </a:xfrm>
          <a:prstGeom prst="rect">
            <a:avLst/>
          </a:prstGeom>
          <a:noFill/>
        </p:spPr>
        <p:txBody>
          <a:bodyPr wrap="square" rtlCol="0">
            <a:spAutoFit/>
          </a:bodyPr>
          <a:lstStyle/>
          <a:p>
            <a:r>
              <a:rPr lang="en-GB" sz="1400" u="sng">
                <a:hlinkClick r:id="rId3"/>
              </a:rPr>
              <a:t>https</a:t>
            </a:r>
            <a:r>
              <a:rPr lang="en-GB" sz="1400" u="sng" smtClean="0">
                <a:hlinkClick r:id="rId3"/>
              </a:rPr>
              <a:t>://ww.youtube.com/watch?v=puPJ87nYc4M</a:t>
            </a:r>
            <a:endParaRPr lang="en-GB" sz="1400"/>
          </a:p>
        </p:txBody>
      </p:sp>
      <p:sp>
        <p:nvSpPr>
          <p:cNvPr id="10" name="Text Placeholder 3"/>
          <p:cNvSpPr>
            <a:spLocks noGrp="1"/>
          </p:cNvSpPr>
          <p:nvPr>
            <p:ph type="body" sz="quarter" idx="4294967295"/>
          </p:nvPr>
        </p:nvSpPr>
        <p:spPr>
          <a:xfrm>
            <a:off x="126662" y="4314245"/>
            <a:ext cx="2364375" cy="386023"/>
          </a:xfrm>
          <a:prstGeom prst="rect">
            <a:avLst/>
          </a:prstGeom>
        </p:spPr>
        <p:txBody>
          <a:bodyPr/>
          <a:lstStyle/>
          <a:p>
            <a:pPr fontAlgn="base"/>
            <a:r>
              <a:rPr lang="en-GB" sz="2000" smtClean="0"/>
              <a:t>NO Speaker ID?</a:t>
            </a:r>
          </a:p>
          <a:p>
            <a:pPr fontAlgn="base"/>
            <a:endParaRPr lang="en-GB" sz="2000"/>
          </a:p>
        </p:txBody>
      </p:sp>
      <p:sp>
        <p:nvSpPr>
          <p:cNvPr id="16" name="Text Placeholder 3"/>
          <p:cNvSpPr>
            <a:spLocks noGrp="1"/>
          </p:cNvSpPr>
          <p:nvPr>
            <p:ph type="body" sz="quarter" idx="4294967295"/>
          </p:nvPr>
        </p:nvSpPr>
        <p:spPr>
          <a:xfrm>
            <a:off x="126662" y="2187176"/>
            <a:ext cx="1972120" cy="858513"/>
          </a:xfrm>
          <a:prstGeom prst="rect">
            <a:avLst/>
          </a:prstGeom>
        </p:spPr>
        <p:txBody>
          <a:bodyPr/>
          <a:lstStyle/>
          <a:p>
            <a:pPr fontAlgn="base"/>
            <a:r>
              <a:rPr lang="en-GB" sz="2000" smtClean="0"/>
              <a:t>Timestamps produced at more granular level </a:t>
            </a:r>
          </a:p>
          <a:p>
            <a:pPr fontAlgn="base"/>
            <a:endParaRPr lang="en-GB" sz="2000"/>
          </a:p>
        </p:txBody>
      </p:sp>
      <p:pic>
        <p:nvPicPr>
          <p:cNvPr id="307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4935" y="725608"/>
            <a:ext cx="8834864" cy="5942032"/>
          </a:xfrm>
          <a:prstGeom prst="rect">
            <a:avLst/>
          </a:prstGeom>
          <a:solidFill>
            <a:schemeClr val="bg1"/>
          </a:solidFill>
          <a:effectLst>
            <a:outerShdw blurRad="114300" dist="406400" dir="3000000" sx="97000" sy="97000" algn="ctr" rotWithShape="0">
              <a:srgbClr val="000000">
                <a:alpha val="43000"/>
              </a:srgbClr>
            </a:outerShdw>
          </a:effectLst>
        </p:spPr>
      </p:pic>
      <p:sp>
        <p:nvSpPr>
          <p:cNvPr id="17" name="Text Placeholder 3"/>
          <p:cNvSpPr>
            <a:spLocks noGrp="1"/>
          </p:cNvSpPr>
          <p:nvPr>
            <p:ph type="body" sz="quarter" idx="4294967295"/>
          </p:nvPr>
        </p:nvSpPr>
        <p:spPr>
          <a:xfrm>
            <a:off x="4079665" y="1334667"/>
            <a:ext cx="7534580" cy="386023"/>
          </a:xfrm>
          <a:prstGeom prst="rect">
            <a:avLst/>
          </a:prstGeom>
          <a:solidFill>
            <a:schemeClr val="accent4">
              <a:lumMod val="20000"/>
              <a:lumOff val="80000"/>
            </a:schemeClr>
          </a:solidFill>
        </p:spPr>
        <p:txBody>
          <a:bodyPr/>
          <a:lstStyle/>
          <a:p>
            <a:pPr fontAlgn="base"/>
            <a:r>
              <a:rPr lang="en-GB" sz="2000" smtClean="0"/>
              <a:t>Edit within browser with video preview </a:t>
            </a:r>
          </a:p>
          <a:p>
            <a:pPr fontAlgn="base"/>
            <a:endParaRPr lang="en-GB" sz="2000"/>
          </a:p>
        </p:txBody>
      </p:sp>
      <p:sp>
        <p:nvSpPr>
          <p:cNvPr id="18" name="Text Placeholder 3"/>
          <p:cNvSpPr>
            <a:spLocks noGrp="1"/>
          </p:cNvSpPr>
          <p:nvPr>
            <p:ph type="body" sz="quarter" idx="4294967295"/>
          </p:nvPr>
        </p:nvSpPr>
        <p:spPr>
          <a:xfrm>
            <a:off x="6352674" y="6258737"/>
            <a:ext cx="5437125" cy="551344"/>
          </a:xfrm>
          <a:prstGeom prst="rect">
            <a:avLst/>
          </a:prstGeom>
          <a:solidFill>
            <a:schemeClr val="accent4">
              <a:lumMod val="40000"/>
              <a:lumOff val="60000"/>
            </a:schemeClr>
          </a:solidFill>
        </p:spPr>
        <p:txBody>
          <a:bodyPr/>
          <a:lstStyle/>
          <a:p>
            <a:pPr fontAlgn="base"/>
            <a:r>
              <a:rPr lang="en-GB" sz="2000" smtClean="0"/>
              <a:t>Manual editing to synch text to speech on time line </a:t>
            </a:r>
          </a:p>
          <a:p>
            <a:pPr fontAlgn="base"/>
            <a:endParaRPr lang="en-GB" sz="2000"/>
          </a:p>
        </p:txBody>
      </p:sp>
      <p:sp>
        <p:nvSpPr>
          <p:cNvPr id="6" name="Rectangle 6"/>
          <p:cNvSpPr>
            <a:spLocks noChangeArrowheads="1"/>
          </p:cNvSpPr>
          <p:nvPr/>
        </p:nvSpPr>
        <p:spPr bwMode="auto">
          <a:xfrm>
            <a:off x="256674" y="41228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9" name="Text Placeholder 3"/>
          <p:cNvSpPr>
            <a:spLocks noGrp="1"/>
          </p:cNvSpPr>
          <p:nvPr>
            <p:ph type="body" sz="quarter" idx="4294967295"/>
          </p:nvPr>
        </p:nvSpPr>
        <p:spPr>
          <a:xfrm>
            <a:off x="126661" y="4815664"/>
            <a:ext cx="2571600" cy="386023"/>
          </a:xfrm>
          <a:prstGeom prst="rect">
            <a:avLst/>
          </a:prstGeom>
        </p:spPr>
        <p:txBody>
          <a:bodyPr/>
          <a:lstStyle/>
          <a:p>
            <a:pPr fontAlgn="base"/>
            <a:r>
              <a:rPr lang="en-GB" sz="2000" smtClean="0"/>
              <a:t>NO punctuation?</a:t>
            </a:r>
          </a:p>
          <a:p>
            <a:pPr fontAlgn="base"/>
            <a:endParaRPr lang="en-GB" sz="2000"/>
          </a:p>
        </p:txBody>
      </p:sp>
    </p:spTree>
    <p:extLst>
      <p:ext uri="{BB962C8B-B14F-4D97-AF65-F5344CB8AC3E}">
        <p14:creationId xmlns:p14="http://schemas.microsoft.com/office/powerpoint/2010/main" val="2033609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6807" b="6388"/>
          <a:stretch/>
        </p:blipFill>
        <p:spPr>
          <a:xfrm>
            <a:off x="0" y="-32083"/>
            <a:ext cx="12192000" cy="6905769"/>
          </a:xfrm>
          <a:prstGeom prst="rect">
            <a:avLst/>
          </a:prstGeom>
        </p:spPr>
      </p:pic>
      <p:sp>
        <p:nvSpPr>
          <p:cNvPr id="13" name="TextBox 12"/>
          <p:cNvSpPr txBox="1"/>
          <p:nvPr/>
        </p:nvSpPr>
        <p:spPr>
          <a:xfrm>
            <a:off x="0" y="-24062"/>
            <a:ext cx="12448674" cy="6882062"/>
          </a:xfrm>
          <a:prstGeom prst="rect">
            <a:avLst/>
          </a:prstGeom>
          <a:solidFill>
            <a:schemeClr val="accent4">
              <a:lumMod val="20000"/>
              <a:lumOff val="80000"/>
              <a:alpha val="85000"/>
            </a:schemeClr>
          </a:solidFill>
        </p:spPr>
        <p:txBody>
          <a:bodyPr wrap="square" rtlCol="0">
            <a:spAutoFit/>
          </a:bodyPr>
          <a:lstStyle/>
          <a:p>
            <a:endParaRPr lang="en-GB"/>
          </a:p>
        </p:txBody>
      </p:sp>
      <p:sp>
        <p:nvSpPr>
          <p:cNvPr id="14" name="Text Placeholder 4"/>
          <p:cNvSpPr>
            <a:spLocks noGrp="1"/>
          </p:cNvSpPr>
          <p:nvPr>
            <p:ph type="body" sz="quarter" idx="4294967295"/>
          </p:nvPr>
        </p:nvSpPr>
        <p:spPr>
          <a:xfrm>
            <a:off x="179094" y="252206"/>
            <a:ext cx="7801142" cy="473402"/>
          </a:xfrm>
          <a:prstGeom prst="rect">
            <a:avLst/>
          </a:prstGeom>
        </p:spPr>
        <p:txBody>
          <a:bodyPr/>
          <a:lstStyle/>
          <a:p>
            <a:pPr marL="0" indent="0">
              <a:buNone/>
            </a:pPr>
            <a:r>
              <a:rPr lang="en-GB" b="1" smtClean="0"/>
              <a:t>YouTube Studio features</a:t>
            </a:r>
            <a:endParaRPr lang="en-GB"/>
          </a:p>
        </p:txBody>
      </p:sp>
      <p:sp>
        <p:nvSpPr>
          <p:cNvPr id="6" name="Rectangle 6"/>
          <p:cNvSpPr>
            <a:spLocks noChangeArrowheads="1"/>
          </p:cNvSpPr>
          <p:nvPr/>
        </p:nvSpPr>
        <p:spPr bwMode="auto">
          <a:xfrm>
            <a:off x="256674" y="41228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9" name="Text Placeholder 3"/>
          <p:cNvSpPr>
            <a:spLocks noGrp="1"/>
          </p:cNvSpPr>
          <p:nvPr>
            <p:ph type="body" sz="quarter" idx="4294967295"/>
          </p:nvPr>
        </p:nvSpPr>
        <p:spPr>
          <a:xfrm>
            <a:off x="2483609" y="3072307"/>
            <a:ext cx="7481455" cy="689324"/>
          </a:xfrm>
          <a:prstGeom prst="rect">
            <a:avLst/>
          </a:prstGeom>
          <a:solidFill>
            <a:schemeClr val="accent4">
              <a:lumMod val="20000"/>
              <a:lumOff val="80000"/>
            </a:schemeClr>
          </a:solidFill>
        </p:spPr>
        <p:txBody>
          <a:bodyPr/>
          <a:lstStyle/>
          <a:p>
            <a:pPr marL="0" indent="0" algn="ctr" fontAlgn="base">
              <a:buNone/>
            </a:pPr>
            <a:r>
              <a:rPr lang="en-GB" sz="2000" b="1" smtClean="0"/>
              <a:t>SHOW THE </a:t>
            </a:r>
            <a:r>
              <a:rPr lang="en-GB" sz="2000" b="1"/>
              <a:t>VIDEO</a:t>
            </a:r>
            <a:r>
              <a:rPr lang="en-GB" sz="2000" b="1"/>
              <a:t>:</a:t>
            </a:r>
            <a:br>
              <a:rPr lang="en-GB" sz="2000" b="1"/>
            </a:br>
            <a:r>
              <a:rPr lang="en-GB" sz="2000">
                <a:solidFill>
                  <a:srgbClr val="FF0000"/>
                </a:solidFill>
              </a:rPr>
              <a:t>cr1 09 12 16 judgements imx30 </a:t>
            </a:r>
            <a:r>
              <a:rPr lang="en-GB" sz="2000">
                <a:solidFill>
                  <a:srgbClr val="FF0000"/>
                </a:solidFill>
              </a:rPr>
              <a:t>SPEAKER2 </a:t>
            </a:r>
            <a:r>
              <a:rPr lang="en-GB" sz="2000" smtClean="0">
                <a:solidFill>
                  <a:srgbClr val="FF0000"/>
                </a:solidFill>
              </a:rPr>
              <a:t>BOOST.mp4</a:t>
            </a:r>
            <a:endParaRPr lang="en-GB" sz="2000">
              <a:solidFill>
                <a:srgbClr val="FF0000"/>
              </a:solidFill>
            </a:endParaRPr>
          </a:p>
        </p:txBody>
      </p:sp>
    </p:spTree>
    <p:extLst>
      <p:ext uri="{BB962C8B-B14F-4D97-AF65-F5344CB8AC3E}">
        <p14:creationId xmlns:p14="http://schemas.microsoft.com/office/powerpoint/2010/main" val="33743868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6807" b="6388"/>
          <a:stretch/>
        </p:blipFill>
        <p:spPr>
          <a:xfrm>
            <a:off x="0" y="-32083"/>
            <a:ext cx="12192000" cy="6905769"/>
          </a:xfrm>
          <a:prstGeom prst="rect">
            <a:avLst/>
          </a:prstGeom>
        </p:spPr>
      </p:pic>
      <p:sp>
        <p:nvSpPr>
          <p:cNvPr id="13" name="TextBox 12"/>
          <p:cNvSpPr txBox="1"/>
          <p:nvPr/>
        </p:nvSpPr>
        <p:spPr>
          <a:xfrm>
            <a:off x="0" y="-8376"/>
            <a:ext cx="12448674" cy="6882062"/>
          </a:xfrm>
          <a:prstGeom prst="rect">
            <a:avLst/>
          </a:prstGeom>
          <a:solidFill>
            <a:schemeClr val="accent4">
              <a:lumMod val="20000"/>
              <a:lumOff val="80000"/>
              <a:alpha val="85000"/>
            </a:schemeClr>
          </a:solidFill>
        </p:spPr>
        <p:txBody>
          <a:bodyPr wrap="square" rtlCol="0">
            <a:spAutoFit/>
          </a:bodyPr>
          <a:lstStyle/>
          <a:p>
            <a:endParaRPr lang="en-GB"/>
          </a:p>
        </p:txBody>
      </p:sp>
      <p:sp>
        <p:nvSpPr>
          <p:cNvPr id="14" name="Text Placeholder 4"/>
          <p:cNvSpPr>
            <a:spLocks noGrp="1"/>
          </p:cNvSpPr>
          <p:nvPr>
            <p:ph type="body" sz="quarter" idx="4294967295"/>
          </p:nvPr>
        </p:nvSpPr>
        <p:spPr>
          <a:xfrm>
            <a:off x="179094" y="252206"/>
            <a:ext cx="7801142" cy="473402"/>
          </a:xfrm>
          <a:prstGeom prst="rect">
            <a:avLst/>
          </a:prstGeom>
        </p:spPr>
        <p:txBody>
          <a:bodyPr/>
          <a:lstStyle/>
          <a:p>
            <a:pPr marL="0" indent="0">
              <a:buNone/>
            </a:pPr>
            <a:r>
              <a:rPr lang="en-GB" b="1" smtClean="0"/>
              <a:t>Google docs</a:t>
            </a:r>
            <a:endParaRPr lang="en-GB"/>
          </a:p>
        </p:txBody>
      </p:sp>
      <p:sp>
        <p:nvSpPr>
          <p:cNvPr id="15" name="Text Placeholder 3"/>
          <p:cNvSpPr>
            <a:spLocks noGrp="1"/>
          </p:cNvSpPr>
          <p:nvPr>
            <p:ph type="body" sz="quarter" idx="4294967295"/>
          </p:nvPr>
        </p:nvSpPr>
        <p:spPr>
          <a:xfrm>
            <a:off x="136608" y="724537"/>
            <a:ext cx="3716626" cy="2403202"/>
          </a:xfrm>
          <a:prstGeom prst="rect">
            <a:avLst/>
          </a:prstGeom>
        </p:spPr>
        <p:txBody>
          <a:bodyPr/>
          <a:lstStyle/>
          <a:p>
            <a:pPr fontAlgn="base"/>
            <a:r>
              <a:rPr lang="en-GB" sz="2000" smtClean="0"/>
              <a:t>Almost immediate  -speech to text processing in real time. </a:t>
            </a:r>
            <a:r>
              <a:rPr lang="en-GB" sz="2000"/>
              <a:t>Google Docs can be used to automatically transcribe from ‘computer sound’ </a:t>
            </a:r>
            <a:r>
              <a:rPr lang="en-GB" sz="2000" smtClean="0"/>
              <a:t>(for a source such as browser, or media-player) as </a:t>
            </a:r>
            <a:r>
              <a:rPr lang="en-GB" sz="2000"/>
              <a:t>well as via the PC microphone. </a:t>
            </a:r>
            <a:endParaRPr lang="en-GB" sz="2000" smtClean="0"/>
          </a:p>
          <a:p>
            <a:pPr fontAlgn="base"/>
            <a:endParaRPr lang="en-GB" sz="2000"/>
          </a:p>
        </p:txBody>
      </p:sp>
      <p:sp>
        <p:nvSpPr>
          <p:cNvPr id="10" name="Text Placeholder 3"/>
          <p:cNvSpPr>
            <a:spLocks noGrp="1"/>
          </p:cNvSpPr>
          <p:nvPr>
            <p:ph type="body" sz="quarter" idx="4294967295"/>
          </p:nvPr>
        </p:nvSpPr>
        <p:spPr>
          <a:xfrm>
            <a:off x="225883" y="4363422"/>
            <a:ext cx="2364375" cy="386023"/>
          </a:xfrm>
          <a:prstGeom prst="rect">
            <a:avLst/>
          </a:prstGeom>
        </p:spPr>
        <p:txBody>
          <a:bodyPr/>
          <a:lstStyle/>
          <a:p>
            <a:pPr fontAlgn="base"/>
            <a:r>
              <a:rPr lang="en-GB" sz="2000" smtClean="0"/>
              <a:t>NO Speaker ID</a:t>
            </a:r>
          </a:p>
          <a:p>
            <a:pPr fontAlgn="base"/>
            <a:endParaRPr lang="en-GB" sz="2000"/>
          </a:p>
        </p:txBody>
      </p:sp>
      <p:sp>
        <p:nvSpPr>
          <p:cNvPr id="16" name="Text Placeholder 3"/>
          <p:cNvSpPr>
            <a:spLocks noGrp="1"/>
          </p:cNvSpPr>
          <p:nvPr>
            <p:ph type="body" sz="quarter" idx="4294967295"/>
          </p:nvPr>
        </p:nvSpPr>
        <p:spPr>
          <a:xfrm>
            <a:off x="223633" y="3390847"/>
            <a:ext cx="2987187" cy="522751"/>
          </a:xfrm>
          <a:prstGeom prst="rect">
            <a:avLst/>
          </a:prstGeom>
        </p:spPr>
        <p:txBody>
          <a:bodyPr/>
          <a:lstStyle/>
          <a:p>
            <a:pPr fontAlgn="base"/>
            <a:r>
              <a:rPr lang="en-GB" sz="2000" smtClean="0"/>
              <a:t>NO timestamps</a:t>
            </a:r>
            <a:endParaRPr lang="en-GB" sz="2000"/>
          </a:p>
        </p:txBody>
      </p:sp>
      <p:sp>
        <p:nvSpPr>
          <p:cNvPr id="17" name="Text Placeholder 3"/>
          <p:cNvSpPr>
            <a:spLocks noGrp="1"/>
          </p:cNvSpPr>
          <p:nvPr>
            <p:ph type="body" sz="quarter" idx="4294967295"/>
          </p:nvPr>
        </p:nvSpPr>
        <p:spPr>
          <a:xfrm>
            <a:off x="4079665" y="1334667"/>
            <a:ext cx="7534580" cy="386023"/>
          </a:xfrm>
          <a:prstGeom prst="rect">
            <a:avLst/>
          </a:prstGeom>
          <a:solidFill>
            <a:schemeClr val="accent4">
              <a:lumMod val="20000"/>
              <a:lumOff val="80000"/>
            </a:schemeClr>
          </a:solidFill>
        </p:spPr>
        <p:txBody>
          <a:bodyPr/>
          <a:lstStyle/>
          <a:p>
            <a:pPr fontAlgn="base"/>
            <a:r>
              <a:rPr lang="en-GB" sz="2000" smtClean="0"/>
              <a:t>Edit within browser with video preview </a:t>
            </a:r>
          </a:p>
          <a:p>
            <a:pPr fontAlgn="base"/>
            <a:endParaRPr lang="en-GB" sz="2000"/>
          </a:p>
        </p:txBody>
      </p:sp>
      <p:sp>
        <p:nvSpPr>
          <p:cNvPr id="18" name="Text Placeholder 3"/>
          <p:cNvSpPr>
            <a:spLocks noGrp="1"/>
          </p:cNvSpPr>
          <p:nvPr>
            <p:ph type="body" sz="quarter" idx="4294967295"/>
          </p:nvPr>
        </p:nvSpPr>
        <p:spPr>
          <a:xfrm>
            <a:off x="223633" y="4990045"/>
            <a:ext cx="3629601" cy="1467388"/>
          </a:xfrm>
          <a:prstGeom prst="rect">
            <a:avLst/>
          </a:prstGeom>
          <a:noFill/>
        </p:spPr>
        <p:txBody>
          <a:bodyPr/>
          <a:lstStyle/>
          <a:p>
            <a:pPr fontAlgn="base"/>
            <a:r>
              <a:rPr lang="en-GB" sz="2000" smtClean="0"/>
              <a:t>Manual editing and some useful export formats (for document output)</a:t>
            </a:r>
          </a:p>
          <a:p>
            <a:pPr fontAlgn="base"/>
            <a:endParaRPr lang="en-GB" sz="2000"/>
          </a:p>
        </p:txBody>
      </p:sp>
      <p:sp>
        <p:nvSpPr>
          <p:cNvPr id="6" name="Rectangle 6"/>
          <p:cNvSpPr>
            <a:spLocks noChangeArrowheads="1"/>
          </p:cNvSpPr>
          <p:nvPr/>
        </p:nvSpPr>
        <p:spPr bwMode="auto">
          <a:xfrm>
            <a:off x="256674" y="41228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9218" name="Picture 2" descr="Google_Docs_Pull_D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9842" y="749315"/>
            <a:ext cx="7761011" cy="5392528"/>
          </a:xfrm>
          <a:prstGeom prst="rect">
            <a:avLst/>
          </a:prstGeom>
          <a:noFill/>
          <a:ln>
            <a:noFill/>
          </a:ln>
          <a:effectLst>
            <a:outerShdw blurRad="50800" dist="165100" dir="2340000" algn="ctr" rotWithShape="0">
              <a:srgbClr val="000000">
                <a:alpha val="34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3"/>
          <p:cNvSpPr>
            <a:spLocks noGrp="1"/>
          </p:cNvSpPr>
          <p:nvPr>
            <p:ph type="body" sz="quarter" idx="4294967295"/>
          </p:nvPr>
        </p:nvSpPr>
        <p:spPr>
          <a:xfrm>
            <a:off x="225883" y="3889145"/>
            <a:ext cx="2987187" cy="522751"/>
          </a:xfrm>
          <a:prstGeom prst="rect">
            <a:avLst/>
          </a:prstGeom>
        </p:spPr>
        <p:txBody>
          <a:bodyPr/>
          <a:lstStyle/>
          <a:p>
            <a:pPr fontAlgn="base"/>
            <a:r>
              <a:rPr lang="en-GB" sz="2000" smtClean="0"/>
              <a:t>NO punctuation</a:t>
            </a:r>
            <a:endParaRPr lang="en-GB" sz="2000"/>
          </a:p>
        </p:txBody>
      </p:sp>
    </p:spTree>
    <p:extLst>
      <p:ext uri="{BB962C8B-B14F-4D97-AF65-F5344CB8AC3E}">
        <p14:creationId xmlns:p14="http://schemas.microsoft.com/office/powerpoint/2010/main" val="25775364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6807" b="6388"/>
          <a:stretch/>
        </p:blipFill>
        <p:spPr>
          <a:xfrm>
            <a:off x="0" y="-32083"/>
            <a:ext cx="12192000" cy="6905769"/>
          </a:xfrm>
          <a:prstGeom prst="rect">
            <a:avLst/>
          </a:prstGeom>
        </p:spPr>
      </p:pic>
      <p:sp>
        <p:nvSpPr>
          <p:cNvPr id="13" name="TextBox 12"/>
          <p:cNvSpPr txBox="1"/>
          <p:nvPr/>
        </p:nvSpPr>
        <p:spPr>
          <a:xfrm>
            <a:off x="0" y="-8376"/>
            <a:ext cx="12448674" cy="6882062"/>
          </a:xfrm>
          <a:prstGeom prst="rect">
            <a:avLst/>
          </a:prstGeom>
          <a:solidFill>
            <a:schemeClr val="accent4">
              <a:lumMod val="20000"/>
              <a:lumOff val="80000"/>
              <a:alpha val="85000"/>
            </a:schemeClr>
          </a:solidFill>
        </p:spPr>
        <p:txBody>
          <a:bodyPr wrap="square" rtlCol="0">
            <a:spAutoFit/>
          </a:bodyPr>
          <a:lstStyle/>
          <a:p>
            <a:endParaRPr lang="en-GB"/>
          </a:p>
        </p:txBody>
      </p:sp>
      <p:sp>
        <p:nvSpPr>
          <p:cNvPr id="14" name="Text Placeholder 4"/>
          <p:cNvSpPr>
            <a:spLocks noGrp="1"/>
          </p:cNvSpPr>
          <p:nvPr>
            <p:ph type="body" sz="quarter" idx="4294967295"/>
          </p:nvPr>
        </p:nvSpPr>
        <p:spPr>
          <a:xfrm>
            <a:off x="179094" y="252206"/>
            <a:ext cx="7801142" cy="473402"/>
          </a:xfrm>
          <a:prstGeom prst="rect">
            <a:avLst/>
          </a:prstGeom>
        </p:spPr>
        <p:txBody>
          <a:bodyPr/>
          <a:lstStyle/>
          <a:p>
            <a:pPr marL="0" indent="0">
              <a:buNone/>
            </a:pPr>
            <a:r>
              <a:rPr lang="en-GB" b="1" smtClean="0"/>
              <a:t>Google docs</a:t>
            </a:r>
            <a:endParaRPr lang="en-GB"/>
          </a:p>
        </p:txBody>
      </p:sp>
      <p:sp>
        <p:nvSpPr>
          <p:cNvPr id="17" name="Text Placeholder 3"/>
          <p:cNvSpPr>
            <a:spLocks noGrp="1"/>
          </p:cNvSpPr>
          <p:nvPr>
            <p:ph type="body" sz="quarter" idx="4294967295"/>
          </p:nvPr>
        </p:nvSpPr>
        <p:spPr>
          <a:xfrm>
            <a:off x="2110048" y="2998295"/>
            <a:ext cx="7971904" cy="868720"/>
          </a:xfrm>
          <a:prstGeom prst="rect">
            <a:avLst/>
          </a:prstGeom>
          <a:solidFill>
            <a:schemeClr val="accent4">
              <a:lumMod val="20000"/>
              <a:lumOff val="80000"/>
            </a:schemeClr>
          </a:solidFill>
        </p:spPr>
        <p:txBody>
          <a:bodyPr/>
          <a:lstStyle/>
          <a:p>
            <a:pPr marL="0" indent="0" algn="ctr" fontAlgn="base">
              <a:buNone/>
            </a:pPr>
            <a:r>
              <a:rPr lang="en-GB" sz="2000" b="1" smtClean="0"/>
              <a:t>SHOW THE </a:t>
            </a:r>
            <a:r>
              <a:rPr lang="en-GB" sz="2000" b="1" smtClean="0"/>
              <a:t>VIDEO:</a:t>
            </a:r>
            <a:br>
              <a:rPr lang="en-GB" sz="2000" b="1" smtClean="0"/>
            </a:br>
            <a:r>
              <a:rPr lang="en-GB" sz="2000">
                <a:ln w="0"/>
                <a:solidFill>
                  <a:srgbClr val="FF0000"/>
                </a:solidFill>
                <a:effectLst>
                  <a:outerShdw blurRad="38100" dist="25400" dir="5400000" algn="ctr" rotWithShape="0">
                    <a:srgbClr val="6E747A">
                      <a:alpha val="43000"/>
                    </a:srgbClr>
                  </a:outerShdw>
                </a:effectLst>
              </a:rPr>
              <a:t>UKSC_GoogleDocs_reduced_volume_test.mp4</a:t>
            </a:r>
          </a:p>
          <a:p>
            <a:pPr marL="0" indent="0" algn="ctr" fontAlgn="base">
              <a:buNone/>
            </a:pPr>
            <a:r>
              <a:rPr lang="en-GB" sz="2000" b="1" smtClean="0"/>
              <a:t> </a:t>
            </a:r>
            <a:br>
              <a:rPr lang="en-GB" sz="2000" b="1" smtClean="0"/>
            </a:br>
            <a:endParaRPr lang="en-GB" sz="2000" b="1" smtClean="0"/>
          </a:p>
          <a:p>
            <a:pPr algn="ctr" fontAlgn="base"/>
            <a:endParaRPr lang="en-GB" sz="2000"/>
          </a:p>
        </p:txBody>
      </p:sp>
      <p:sp>
        <p:nvSpPr>
          <p:cNvPr id="6" name="Rectangle 6"/>
          <p:cNvSpPr>
            <a:spLocks noChangeArrowheads="1"/>
          </p:cNvSpPr>
          <p:nvPr/>
        </p:nvSpPr>
        <p:spPr bwMode="auto">
          <a:xfrm>
            <a:off x="256674" y="41228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38892897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6807" b="6388"/>
          <a:stretch/>
        </p:blipFill>
        <p:spPr>
          <a:xfrm>
            <a:off x="0" y="-32083"/>
            <a:ext cx="12192000" cy="6905769"/>
          </a:xfrm>
          <a:prstGeom prst="rect">
            <a:avLst/>
          </a:prstGeom>
        </p:spPr>
      </p:pic>
      <p:sp>
        <p:nvSpPr>
          <p:cNvPr id="13" name="TextBox 12"/>
          <p:cNvSpPr txBox="1"/>
          <p:nvPr/>
        </p:nvSpPr>
        <p:spPr>
          <a:xfrm>
            <a:off x="0" y="-8376"/>
            <a:ext cx="12448674" cy="6882062"/>
          </a:xfrm>
          <a:prstGeom prst="rect">
            <a:avLst/>
          </a:prstGeom>
          <a:solidFill>
            <a:schemeClr val="accent4">
              <a:lumMod val="20000"/>
              <a:lumOff val="80000"/>
              <a:alpha val="85000"/>
            </a:schemeClr>
          </a:solidFill>
        </p:spPr>
        <p:txBody>
          <a:bodyPr wrap="square" rtlCol="0">
            <a:spAutoFit/>
          </a:bodyPr>
          <a:lstStyle/>
          <a:p>
            <a:endParaRPr lang="en-GB"/>
          </a:p>
        </p:txBody>
      </p:sp>
      <p:sp>
        <p:nvSpPr>
          <p:cNvPr id="14" name="Text Placeholder 4"/>
          <p:cNvSpPr>
            <a:spLocks noGrp="1"/>
          </p:cNvSpPr>
          <p:nvPr>
            <p:ph type="body" sz="quarter" idx="4294967295"/>
          </p:nvPr>
        </p:nvSpPr>
        <p:spPr>
          <a:xfrm>
            <a:off x="179094" y="252206"/>
            <a:ext cx="7801142" cy="473402"/>
          </a:xfrm>
          <a:prstGeom prst="rect">
            <a:avLst/>
          </a:prstGeom>
        </p:spPr>
        <p:txBody>
          <a:bodyPr/>
          <a:lstStyle/>
          <a:p>
            <a:pPr marL="0" indent="0">
              <a:buNone/>
            </a:pPr>
            <a:r>
              <a:rPr lang="en-GB" b="1" smtClean="0"/>
              <a:t>Amazon Transcribe</a:t>
            </a:r>
            <a:endParaRPr lang="en-GB"/>
          </a:p>
        </p:txBody>
      </p:sp>
      <p:sp>
        <p:nvSpPr>
          <p:cNvPr id="15" name="Text Placeholder 3"/>
          <p:cNvSpPr>
            <a:spLocks noGrp="1"/>
          </p:cNvSpPr>
          <p:nvPr>
            <p:ph type="body" sz="quarter" idx="4294967295"/>
          </p:nvPr>
        </p:nvSpPr>
        <p:spPr>
          <a:xfrm>
            <a:off x="136608" y="724537"/>
            <a:ext cx="2900342" cy="1556532"/>
          </a:xfrm>
          <a:prstGeom prst="rect">
            <a:avLst/>
          </a:prstGeom>
        </p:spPr>
        <p:txBody>
          <a:bodyPr/>
          <a:lstStyle/>
          <a:p>
            <a:pPr fontAlgn="base"/>
            <a:r>
              <a:rPr lang="en-GB" sz="2000" smtClean="0"/>
              <a:t>Upload of file to S3</a:t>
            </a:r>
          </a:p>
          <a:p>
            <a:pPr fontAlgn="base"/>
            <a:r>
              <a:rPr lang="en-GB" sz="2000" smtClean="0"/>
              <a:t>Multiple lang and regional accent selection (EN-UK, US etc.)</a:t>
            </a:r>
          </a:p>
          <a:p>
            <a:pPr fontAlgn="base"/>
            <a:endParaRPr lang="en-GB" sz="2000"/>
          </a:p>
        </p:txBody>
      </p:sp>
      <p:sp>
        <p:nvSpPr>
          <p:cNvPr id="6" name="Rectangle 6"/>
          <p:cNvSpPr>
            <a:spLocks noChangeArrowheads="1"/>
          </p:cNvSpPr>
          <p:nvPr/>
        </p:nvSpPr>
        <p:spPr bwMode="auto">
          <a:xfrm>
            <a:off x="256674" y="41228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10242" name="Picture 2" descr="UKSC_Trans_JOB"/>
          <p:cNvPicPr>
            <a:picLocks noChangeAspect="1" noChangeArrowheads="1"/>
          </p:cNvPicPr>
          <p:nvPr/>
        </p:nvPicPr>
        <p:blipFill rotWithShape="1">
          <a:blip r:embed="rId3">
            <a:extLst>
              <a:ext uri="{28A0092B-C50C-407E-A947-70E740481C1C}">
                <a14:useLocalDpi xmlns:a14="http://schemas.microsoft.com/office/drawing/2010/main" val="0"/>
              </a:ext>
            </a:extLst>
          </a:blip>
          <a:srcRect b="28065"/>
          <a:stretch/>
        </p:blipFill>
        <p:spPr bwMode="auto">
          <a:xfrm>
            <a:off x="335022" y="2353076"/>
            <a:ext cx="6150294" cy="3643481"/>
          </a:xfrm>
          <a:prstGeom prst="rect">
            <a:avLst/>
          </a:prstGeom>
          <a:noFill/>
          <a:ln>
            <a:noFill/>
          </a:ln>
          <a:effectLst>
            <a:outerShdw blurRad="50800" dist="50800" dir="3420000" algn="ctr" rotWithShape="0">
              <a:srgbClr val="000000">
                <a:alpha val="4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descr="UKSC_Trans_JOB-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3663" y="252620"/>
            <a:ext cx="5481006" cy="4430070"/>
          </a:xfrm>
          <a:prstGeom prst="rect">
            <a:avLst/>
          </a:prstGeom>
          <a:noFill/>
          <a:ln>
            <a:noFill/>
          </a:ln>
          <a:effectLst>
            <a:outerShdw blurRad="50800" dist="50800" dir="3360000" algn="ctr" rotWithShape="0">
              <a:srgbClr val="000000">
                <a:alpha val="4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3"/>
          <p:cNvSpPr>
            <a:spLocks noGrp="1"/>
          </p:cNvSpPr>
          <p:nvPr>
            <p:ph type="body" sz="quarter" idx="4294967295"/>
          </p:nvPr>
        </p:nvSpPr>
        <p:spPr>
          <a:xfrm>
            <a:off x="6563663" y="4769532"/>
            <a:ext cx="5481006" cy="1155018"/>
          </a:xfrm>
          <a:prstGeom prst="rect">
            <a:avLst/>
          </a:prstGeom>
          <a:solidFill>
            <a:schemeClr val="accent4">
              <a:lumMod val="20000"/>
              <a:lumOff val="80000"/>
            </a:schemeClr>
          </a:solidFill>
        </p:spPr>
        <p:txBody>
          <a:bodyPr/>
          <a:lstStyle/>
          <a:p>
            <a:pPr fontAlgn="base"/>
            <a:r>
              <a:rPr lang="en-GB" sz="2000" smtClean="0"/>
              <a:t>Audio config options: speaker ID, multi-channel audio, ‘alternate results’ (multi-pass), voca filter and add custom vocab</a:t>
            </a:r>
          </a:p>
          <a:p>
            <a:pPr fontAlgn="base"/>
            <a:endParaRPr lang="en-GB" sz="2000"/>
          </a:p>
        </p:txBody>
      </p:sp>
    </p:spTree>
    <p:extLst>
      <p:ext uri="{BB962C8B-B14F-4D97-AF65-F5344CB8AC3E}">
        <p14:creationId xmlns:p14="http://schemas.microsoft.com/office/powerpoint/2010/main" val="24458643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6807" b="6388"/>
          <a:stretch/>
        </p:blipFill>
        <p:spPr>
          <a:xfrm>
            <a:off x="0" y="-32083"/>
            <a:ext cx="12192000" cy="6905769"/>
          </a:xfrm>
          <a:prstGeom prst="rect">
            <a:avLst/>
          </a:prstGeom>
        </p:spPr>
      </p:pic>
      <p:sp>
        <p:nvSpPr>
          <p:cNvPr id="13" name="TextBox 12"/>
          <p:cNvSpPr txBox="1"/>
          <p:nvPr/>
        </p:nvSpPr>
        <p:spPr>
          <a:xfrm>
            <a:off x="0" y="-8376"/>
            <a:ext cx="12448674" cy="6882062"/>
          </a:xfrm>
          <a:prstGeom prst="rect">
            <a:avLst/>
          </a:prstGeom>
          <a:solidFill>
            <a:schemeClr val="accent4">
              <a:lumMod val="20000"/>
              <a:lumOff val="80000"/>
              <a:alpha val="85000"/>
            </a:schemeClr>
          </a:solidFill>
        </p:spPr>
        <p:txBody>
          <a:bodyPr wrap="square" rtlCol="0">
            <a:spAutoFit/>
          </a:bodyPr>
          <a:lstStyle/>
          <a:p>
            <a:endParaRPr lang="en-GB"/>
          </a:p>
        </p:txBody>
      </p:sp>
      <p:sp>
        <p:nvSpPr>
          <p:cNvPr id="14" name="Text Placeholder 4"/>
          <p:cNvSpPr>
            <a:spLocks noGrp="1"/>
          </p:cNvSpPr>
          <p:nvPr>
            <p:ph type="body" sz="quarter" idx="4294967295"/>
          </p:nvPr>
        </p:nvSpPr>
        <p:spPr>
          <a:xfrm>
            <a:off x="179094" y="252206"/>
            <a:ext cx="7801142" cy="473402"/>
          </a:xfrm>
          <a:prstGeom prst="rect">
            <a:avLst/>
          </a:prstGeom>
        </p:spPr>
        <p:txBody>
          <a:bodyPr/>
          <a:lstStyle/>
          <a:p>
            <a:pPr marL="0" indent="0">
              <a:buNone/>
            </a:pPr>
            <a:r>
              <a:rPr lang="en-GB" b="1" smtClean="0"/>
              <a:t>Amazon Transcribe</a:t>
            </a:r>
            <a:endParaRPr lang="en-GB"/>
          </a:p>
        </p:txBody>
      </p:sp>
      <p:sp>
        <p:nvSpPr>
          <p:cNvPr id="15" name="Text Placeholder 3"/>
          <p:cNvSpPr>
            <a:spLocks noGrp="1"/>
          </p:cNvSpPr>
          <p:nvPr>
            <p:ph type="body" sz="quarter" idx="4294967295"/>
          </p:nvPr>
        </p:nvSpPr>
        <p:spPr>
          <a:xfrm>
            <a:off x="136608" y="724537"/>
            <a:ext cx="2900342" cy="408938"/>
          </a:xfrm>
          <a:prstGeom prst="rect">
            <a:avLst/>
          </a:prstGeom>
        </p:spPr>
        <p:txBody>
          <a:bodyPr/>
          <a:lstStyle/>
          <a:p>
            <a:pPr fontAlgn="base"/>
            <a:r>
              <a:rPr lang="en-GB" sz="2000" smtClean="0"/>
              <a:t>Preview to screen</a:t>
            </a:r>
          </a:p>
        </p:txBody>
      </p:sp>
      <p:sp>
        <p:nvSpPr>
          <p:cNvPr id="6" name="Rectangle 6"/>
          <p:cNvSpPr>
            <a:spLocks noChangeArrowheads="1"/>
          </p:cNvSpPr>
          <p:nvPr/>
        </p:nvSpPr>
        <p:spPr bwMode="auto">
          <a:xfrm>
            <a:off x="256674" y="41228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7" name="Text Placeholder 3"/>
          <p:cNvSpPr>
            <a:spLocks noGrp="1"/>
          </p:cNvSpPr>
          <p:nvPr>
            <p:ph type="body" sz="quarter" idx="4294967295"/>
          </p:nvPr>
        </p:nvSpPr>
        <p:spPr>
          <a:xfrm>
            <a:off x="4530076" y="266287"/>
            <a:ext cx="1770712" cy="412068"/>
          </a:xfrm>
          <a:prstGeom prst="rect">
            <a:avLst/>
          </a:prstGeom>
          <a:noFill/>
        </p:spPr>
        <p:txBody>
          <a:bodyPr/>
          <a:lstStyle/>
          <a:p>
            <a:pPr fontAlgn="base"/>
            <a:r>
              <a:rPr lang="en-GB" sz="2000" smtClean="0"/>
              <a:t>Speaker ID</a:t>
            </a:r>
          </a:p>
          <a:p>
            <a:pPr fontAlgn="base"/>
            <a:endParaRPr lang="en-GB" sz="2000"/>
          </a:p>
        </p:txBody>
      </p:sp>
      <p:pic>
        <p:nvPicPr>
          <p:cNvPr id="11266" name="Picture 2" descr="UKSC_Trans_JOB-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74" y="1133475"/>
            <a:ext cx="5491162" cy="3531482"/>
          </a:xfrm>
          <a:prstGeom prst="rect">
            <a:avLst/>
          </a:prstGeom>
          <a:noFill/>
          <a:ln>
            <a:noFill/>
          </a:ln>
          <a:effectLst>
            <a:outerShdw blurRad="50800" dist="50800" dir="3300000" algn="ctr" rotWithShape="0">
              <a:srgbClr val="000000">
                <a:alpha val="54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 descr="UKSC_Trans_JOB-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788" y="252206"/>
            <a:ext cx="5891212" cy="3764283"/>
          </a:xfrm>
          <a:prstGeom prst="rect">
            <a:avLst/>
          </a:prstGeom>
          <a:noFill/>
          <a:ln>
            <a:noFill/>
          </a:ln>
          <a:effectLst>
            <a:outerShdw blurRad="50800" dist="50800" dir="3120000" algn="ctr" rotWithShape="0">
              <a:srgbClr val="000000">
                <a:alpha val="41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86667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6807" b="6388"/>
          <a:stretch/>
        </p:blipFill>
        <p:spPr>
          <a:xfrm>
            <a:off x="0" y="-32083"/>
            <a:ext cx="12192000" cy="6905769"/>
          </a:xfrm>
          <a:prstGeom prst="rect">
            <a:avLst/>
          </a:prstGeom>
        </p:spPr>
      </p:pic>
      <p:sp>
        <p:nvSpPr>
          <p:cNvPr id="13" name="TextBox 12"/>
          <p:cNvSpPr txBox="1"/>
          <p:nvPr/>
        </p:nvSpPr>
        <p:spPr>
          <a:xfrm>
            <a:off x="0" y="-8376"/>
            <a:ext cx="12448674" cy="6882062"/>
          </a:xfrm>
          <a:prstGeom prst="rect">
            <a:avLst/>
          </a:prstGeom>
          <a:solidFill>
            <a:schemeClr val="accent4">
              <a:lumMod val="20000"/>
              <a:lumOff val="80000"/>
              <a:alpha val="85000"/>
            </a:schemeClr>
          </a:solidFill>
        </p:spPr>
        <p:txBody>
          <a:bodyPr wrap="square" rtlCol="0">
            <a:spAutoFit/>
          </a:bodyPr>
          <a:lstStyle/>
          <a:p>
            <a:endParaRPr lang="en-GB"/>
          </a:p>
        </p:txBody>
      </p:sp>
      <p:sp>
        <p:nvSpPr>
          <p:cNvPr id="14" name="Text Placeholder 4"/>
          <p:cNvSpPr>
            <a:spLocks noGrp="1"/>
          </p:cNvSpPr>
          <p:nvPr>
            <p:ph type="body" sz="quarter" idx="4294967295"/>
          </p:nvPr>
        </p:nvSpPr>
        <p:spPr>
          <a:xfrm>
            <a:off x="179094" y="252206"/>
            <a:ext cx="7801142" cy="473402"/>
          </a:xfrm>
          <a:prstGeom prst="rect">
            <a:avLst/>
          </a:prstGeom>
        </p:spPr>
        <p:txBody>
          <a:bodyPr/>
          <a:lstStyle/>
          <a:p>
            <a:pPr marL="0" indent="0">
              <a:buNone/>
            </a:pPr>
            <a:r>
              <a:rPr lang="en-GB" b="1" smtClean="0"/>
              <a:t>Amazon Transcribe</a:t>
            </a:r>
            <a:endParaRPr lang="en-GB"/>
          </a:p>
        </p:txBody>
      </p:sp>
      <p:sp>
        <p:nvSpPr>
          <p:cNvPr id="15" name="Text Placeholder 3"/>
          <p:cNvSpPr>
            <a:spLocks noGrp="1"/>
          </p:cNvSpPr>
          <p:nvPr>
            <p:ph type="body" sz="quarter" idx="4294967295"/>
          </p:nvPr>
        </p:nvSpPr>
        <p:spPr>
          <a:xfrm>
            <a:off x="179094" y="766648"/>
            <a:ext cx="3673392" cy="408938"/>
          </a:xfrm>
          <a:prstGeom prst="rect">
            <a:avLst/>
          </a:prstGeom>
        </p:spPr>
        <p:txBody>
          <a:bodyPr/>
          <a:lstStyle/>
          <a:p>
            <a:pPr fontAlgn="base"/>
            <a:r>
              <a:rPr lang="en-GB" sz="2000" smtClean="0"/>
              <a:t>Application integration</a:t>
            </a:r>
          </a:p>
        </p:txBody>
      </p:sp>
      <p:sp>
        <p:nvSpPr>
          <p:cNvPr id="6" name="Rectangle 6"/>
          <p:cNvSpPr>
            <a:spLocks noChangeArrowheads="1"/>
          </p:cNvSpPr>
          <p:nvPr/>
        </p:nvSpPr>
        <p:spPr bwMode="auto">
          <a:xfrm>
            <a:off x="256674" y="41228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7" name="Text Placeholder 3"/>
          <p:cNvSpPr>
            <a:spLocks noGrp="1"/>
          </p:cNvSpPr>
          <p:nvPr>
            <p:ph type="body" sz="quarter" idx="4294967295"/>
          </p:nvPr>
        </p:nvSpPr>
        <p:spPr>
          <a:xfrm>
            <a:off x="5464650" y="760914"/>
            <a:ext cx="4728874" cy="412068"/>
          </a:xfrm>
          <a:prstGeom prst="rect">
            <a:avLst/>
          </a:prstGeom>
          <a:noFill/>
        </p:spPr>
        <p:txBody>
          <a:bodyPr/>
          <a:lstStyle/>
          <a:p>
            <a:pPr fontAlgn="base"/>
            <a:r>
              <a:rPr lang="en-GB" sz="2000" smtClean="0"/>
              <a:t>Only output format: JSON</a:t>
            </a:r>
          </a:p>
          <a:p>
            <a:pPr fontAlgn="base"/>
            <a:endParaRPr lang="en-GB" sz="2000"/>
          </a:p>
        </p:txBody>
      </p:sp>
      <p:pic>
        <p:nvPicPr>
          <p:cNvPr id="12290" name="Picture 2" descr="UKSC_Trans_JOB-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94" y="1123164"/>
            <a:ext cx="4785307" cy="2391561"/>
          </a:xfrm>
          <a:prstGeom prst="rect">
            <a:avLst/>
          </a:prstGeom>
          <a:noFill/>
          <a:ln>
            <a:noFill/>
          </a:ln>
          <a:effectLst>
            <a:outerShdw blurRad="50800" dist="50800" dir="2880000" algn="ctr" rotWithShape="0">
              <a:srgbClr val="000000">
                <a:alpha val="3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3" descr="UKSC_Trans_JOB-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0937" y="1100617"/>
            <a:ext cx="2468563" cy="4664075"/>
          </a:xfrm>
          <a:prstGeom prst="rect">
            <a:avLst/>
          </a:prstGeom>
          <a:noFill/>
          <a:ln>
            <a:noFill/>
          </a:ln>
          <a:effectLst>
            <a:outerShdw blurRad="50800" dist="50800" dir="1380000" algn="ctr" rotWithShape="0">
              <a:srgbClr val="000000">
                <a:alpha val="31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269786" y="3743325"/>
            <a:ext cx="3759600" cy="1938992"/>
          </a:xfrm>
          <a:prstGeom prst="rect">
            <a:avLst/>
          </a:prstGeom>
          <a:noFill/>
        </p:spPr>
        <p:txBody>
          <a:bodyPr wrap="square" rtlCol="0">
            <a:spAutoFit/>
          </a:bodyPr>
          <a:lstStyle/>
          <a:p>
            <a:r>
              <a:rPr lang="en-GB" sz="2000" smtClean="0"/>
              <a:t>When ‘identify speakers’ feature is enabled then there are additional speaker segment and items elements ahead of the ‘word items’ within the JSON</a:t>
            </a:r>
            <a:endParaRPr lang="en-GB" sz="2000"/>
          </a:p>
        </p:txBody>
      </p:sp>
    </p:spTree>
    <p:extLst>
      <p:ext uri="{BB962C8B-B14F-4D97-AF65-F5344CB8AC3E}">
        <p14:creationId xmlns:p14="http://schemas.microsoft.com/office/powerpoint/2010/main" val="24813554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6807" b="6388"/>
          <a:stretch/>
        </p:blipFill>
        <p:spPr>
          <a:xfrm>
            <a:off x="0" y="-32083"/>
            <a:ext cx="12192000" cy="6905769"/>
          </a:xfrm>
          <a:prstGeom prst="rect">
            <a:avLst/>
          </a:prstGeom>
        </p:spPr>
      </p:pic>
      <p:sp>
        <p:nvSpPr>
          <p:cNvPr id="13" name="TextBox 12"/>
          <p:cNvSpPr txBox="1"/>
          <p:nvPr/>
        </p:nvSpPr>
        <p:spPr>
          <a:xfrm>
            <a:off x="0" y="-8376"/>
            <a:ext cx="12448674" cy="6882062"/>
          </a:xfrm>
          <a:prstGeom prst="rect">
            <a:avLst/>
          </a:prstGeom>
          <a:solidFill>
            <a:schemeClr val="accent4">
              <a:lumMod val="20000"/>
              <a:lumOff val="80000"/>
              <a:alpha val="85000"/>
            </a:schemeClr>
          </a:solidFill>
        </p:spPr>
        <p:txBody>
          <a:bodyPr wrap="square" rtlCol="0">
            <a:spAutoFit/>
          </a:bodyPr>
          <a:lstStyle/>
          <a:p>
            <a:endParaRPr lang="en-GB"/>
          </a:p>
        </p:txBody>
      </p:sp>
      <p:sp>
        <p:nvSpPr>
          <p:cNvPr id="14" name="Text Placeholder 4"/>
          <p:cNvSpPr>
            <a:spLocks noGrp="1"/>
          </p:cNvSpPr>
          <p:nvPr>
            <p:ph type="body" sz="quarter" idx="4294967295"/>
          </p:nvPr>
        </p:nvSpPr>
        <p:spPr>
          <a:xfrm>
            <a:off x="179094" y="252206"/>
            <a:ext cx="7801142" cy="473402"/>
          </a:xfrm>
          <a:prstGeom prst="rect">
            <a:avLst/>
          </a:prstGeom>
        </p:spPr>
        <p:txBody>
          <a:bodyPr/>
          <a:lstStyle/>
          <a:p>
            <a:pPr marL="0" indent="0">
              <a:buNone/>
            </a:pPr>
            <a:r>
              <a:rPr lang="en-GB" b="1" smtClean="0"/>
              <a:t>Testing – consistency checks</a:t>
            </a:r>
            <a:endParaRPr lang="en-GB"/>
          </a:p>
        </p:txBody>
      </p:sp>
      <p:sp>
        <p:nvSpPr>
          <p:cNvPr id="6" name="Rectangle 6"/>
          <p:cNvSpPr>
            <a:spLocks noChangeArrowheads="1"/>
          </p:cNvSpPr>
          <p:nvPr/>
        </p:nvSpPr>
        <p:spPr bwMode="auto">
          <a:xfrm>
            <a:off x="256674" y="41228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 name="TextBox 1"/>
          <p:cNvSpPr txBox="1"/>
          <p:nvPr/>
        </p:nvSpPr>
        <p:spPr>
          <a:xfrm>
            <a:off x="179094" y="983500"/>
            <a:ext cx="11222331" cy="4801314"/>
          </a:xfrm>
          <a:prstGeom prst="rect">
            <a:avLst/>
          </a:prstGeom>
          <a:noFill/>
        </p:spPr>
        <p:txBody>
          <a:bodyPr wrap="square" rtlCol="0">
            <a:spAutoFit/>
          </a:bodyPr>
          <a:lstStyle/>
          <a:p>
            <a:pPr fontAlgn="base"/>
            <a:r>
              <a:rPr lang="en-GB" b="1" smtClean="0"/>
              <a:t>GoogleDocs</a:t>
            </a:r>
            <a:r>
              <a:rPr lang="en-GB" smtClean="0"/>
              <a:t/>
            </a:r>
            <a:br>
              <a:rPr lang="en-GB" smtClean="0"/>
            </a:br>
            <a:r>
              <a:rPr lang="en-GB" smtClean="0"/>
              <a:t/>
            </a:r>
            <a:br>
              <a:rPr lang="en-GB" smtClean="0"/>
            </a:br>
            <a:r>
              <a:rPr lang="en-GB" smtClean="0"/>
              <a:t>Three </a:t>
            </a:r>
            <a:r>
              <a:rPr lang="en-GB"/>
              <a:t>transcription runs were made against the same video (UKSC video: cr1-09-12-16-judgements_imx30_1.mp4 (from </a:t>
            </a:r>
            <a:r>
              <a:rPr lang="en-GB" u="sng">
                <a:hlinkClick r:id="rId3"/>
              </a:rPr>
              <a:t>http://discovery.nationalarchives.gov.uk/VideoPlayer/?url=https://tna-video-player.s3.amazonaws.com/66/UKSC/1/cr1-09-12-16-judgements_imx30_1</a:t>
            </a:r>
            <a:r>
              <a:rPr lang="en-GB"/>
              <a:t>). The video was played from one Chrome browser instance, while GoogleDocs was used from a second. </a:t>
            </a:r>
            <a:endParaRPr lang="en-GB" smtClean="0"/>
          </a:p>
          <a:p>
            <a:pPr fontAlgn="base"/>
            <a:endParaRPr lang="en-GB"/>
          </a:p>
          <a:p>
            <a:pPr fontAlgn="base"/>
            <a:r>
              <a:rPr lang="en-GB"/>
              <a:t>As a visual estimate of consistency of capture, the text of each run was compared with another in the online tool ‘DiffChecker’ (</a:t>
            </a:r>
            <a:r>
              <a:rPr lang="en-GB" u="sng">
                <a:hlinkClick r:id="rId4"/>
              </a:rPr>
              <a:t>https://www.diffchecker.com/diff</a:t>
            </a:r>
            <a:r>
              <a:rPr lang="en-GB"/>
              <a:t>). It can quickly be seen that there are particular points of inconsistency in capture, one is after the initial “All rise!” from a male usher, when a 2</a:t>
            </a:r>
            <a:r>
              <a:rPr lang="en-GB" baseline="30000"/>
              <a:t>nd</a:t>
            </a:r>
            <a:r>
              <a:rPr lang="en-GB"/>
              <a:t>, female voice pronounces the initial case presentation (it should be noted that there is an extended pause in speech between the usher and the 2</a:t>
            </a:r>
            <a:r>
              <a:rPr lang="en-GB" baseline="30000"/>
              <a:t>nd</a:t>
            </a:r>
            <a:r>
              <a:rPr lang="en-GB"/>
              <a:t> speaker). This section of speech is not very well recorded and when making a manual transcription I could not be certain as to all the words spoken. The initial few works spoken by a 3</a:t>
            </a:r>
            <a:r>
              <a:rPr lang="en-GB" baseline="30000"/>
              <a:t>rd</a:t>
            </a:r>
            <a:r>
              <a:rPr lang="en-GB"/>
              <a:t>, male voice, which follows closely after the 2</a:t>
            </a:r>
            <a:r>
              <a:rPr lang="en-GB" baseline="30000"/>
              <a:t>nd</a:t>
            </a:r>
            <a:r>
              <a:rPr lang="en-GB"/>
              <a:t>, are missed in all tests, - speculatively this may be due to a delay in the speech recognition engine becoming active from an ‘uncertainty’ in how to proceed. This 3</a:t>
            </a:r>
            <a:r>
              <a:rPr lang="en-GB" baseline="30000"/>
              <a:t>rd</a:t>
            </a:r>
            <a:r>
              <a:rPr lang="en-GB"/>
              <a:t> voice is very clear and well recorded.</a:t>
            </a:r>
            <a:br>
              <a:rPr lang="en-GB"/>
            </a:br>
            <a:r>
              <a:rPr lang="en-GB"/>
              <a:t>Run 1 compared with Run 2: ‘11 removals, 10 additions’</a:t>
            </a:r>
          </a:p>
        </p:txBody>
      </p:sp>
    </p:spTree>
    <p:extLst>
      <p:ext uri="{BB962C8B-B14F-4D97-AF65-F5344CB8AC3E}">
        <p14:creationId xmlns:p14="http://schemas.microsoft.com/office/powerpoint/2010/main" val="2905181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6807" b="6388"/>
          <a:stretch/>
        </p:blipFill>
        <p:spPr>
          <a:xfrm>
            <a:off x="0" y="-32083"/>
            <a:ext cx="12192000" cy="6905769"/>
          </a:xfrm>
          <a:prstGeom prst="rect">
            <a:avLst/>
          </a:prstGeom>
        </p:spPr>
      </p:pic>
      <p:sp>
        <p:nvSpPr>
          <p:cNvPr id="13" name="TextBox 12"/>
          <p:cNvSpPr txBox="1"/>
          <p:nvPr/>
        </p:nvSpPr>
        <p:spPr>
          <a:xfrm>
            <a:off x="0" y="-8376"/>
            <a:ext cx="12448674" cy="6882062"/>
          </a:xfrm>
          <a:prstGeom prst="rect">
            <a:avLst/>
          </a:prstGeom>
          <a:solidFill>
            <a:schemeClr val="accent4">
              <a:lumMod val="20000"/>
              <a:lumOff val="80000"/>
              <a:alpha val="85000"/>
            </a:schemeClr>
          </a:solidFill>
        </p:spPr>
        <p:txBody>
          <a:bodyPr wrap="square" rtlCol="0">
            <a:spAutoFit/>
          </a:bodyPr>
          <a:lstStyle/>
          <a:p>
            <a:endParaRPr lang="en-GB"/>
          </a:p>
        </p:txBody>
      </p:sp>
      <p:sp>
        <p:nvSpPr>
          <p:cNvPr id="14" name="Text Placeholder 4"/>
          <p:cNvSpPr>
            <a:spLocks noGrp="1"/>
          </p:cNvSpPr>
          <p:nvPr>
            <p:ph type="body" sz="quarter" idx="4294967295"/>
          </p:nvPr>
        </p:nvSpPr>
        <p:spPr>
          <a:xfrm>
            <a:off x="179094" y="252206"/>
            <a:ext cx="7801142" cy="473402"/>
          </a:xfrm>
          <a:prstGeom prst="rect">
            <a:avLst/>
          </a:prstGeom>
        </p:spPr>
        <p:txBody>
          <a:bodyPr/>
          <a:lstStyle/>
          <a:p>
            <a:pPr marL="0" indent="0">
              <a:buNone/>
            </a:pPr>
            <a:r>
              <a:rPr lang="en-GB" b="1" smtClean="0"/>
              <a:t>Testing – consistency checks</a:t>
            </a:r>
            <a:endParaRPr lang="en-GB"/>
          </a:p>
        </p:txBody>
      </p:sp>
      <p:sp>
        <p:nvSpPr>
          <p:cNvPr id="6" name="Rectangle 6"/>
          <p:cNvSpPr>
            <a:spLocks noChangeArrowheads="1"/>
          </p:cNvSpPr>
          <p:nvPr/>
        </p:nvSpPr>
        <p:spPr bwMode="auto">
          <a:xfrm>
            <a:off x="256674" y="41228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7" name="Text Placeholder 3"/>
          <p:cNvSpPr>
            <a:spLocks noGrp="1"/>
          </p:cNvSpPr>
          <p:nvPr>
            <p:ph type="body" sz="quarter" idx="4294967295"/>
          </p:nvPr>
        </p:nvSpPr>
        <p:spPr>
          <a:xfrm>
            <a:off x="2218113" y="2934207"/>
            <a:ext cx="7755774" cy="996895"/>
          </a:xfrm>
          <a:prstGeom prst="rect">
            <a:avLst/>
          </a:prstGeom>
          <a:solidFill>
            <a:schemeClr val="accent4">
              <a:lumMod val="20000"/>
              <a:lumOff val="80000"/>
            </a:schemeClr>
          </a:solidFill>
        </p:spPr>
        <p:txBody>
          <a:bodyPr/>
          <a:lstStyle/>
          <a:p>
            <a:pPr marL="0" indent="0" algn="ctr" fontAlgn="base">
              <a:buNone/>
            </a:pPr>
            <a:r>
              <a:rPr lang="en-GB" sz="2000" b="1" smtClean="0"/>
              <a:t>SHOW THE TEST </a:t>
            </a:r>
            <a:r>
              <a:rPr lang="en-GB" sz="2000" b="1" smtClean="0"/>
              <a:t>DOC:</a:t>
            </a:r>
            <a:br>
              <a:rPr lang="en-GB" sz="2000" b="1" smtClean="0"/>
            </a:br>
            <a:r>
              <a:rPr lang="en-GB" sz="2000" smtClean="0">
                <a:ln w="0"/>
                <a:solidFill>
                  <a:srgbClr val="FF0000"/>
                </a:solidFill>
                <a:effectLst>
                  <a:outerShdw blurRad="38100" dist="25400" dir="5400000" algn="ctr" rotWithShape="0">
                    <a:srgbClr val="6E747A">
                      <a:alpha val="43000"/>
                    </a:srgbClr>
                  </a:outerShdw>
                </a:effectLst>
              </a:rPr>
              <a:t>UKSC_cr1-09-12-16-judgements_imx30_1_Google_Docs_3-Run</a:t>
            </a:r>
            <a:r>
              <a:rPr lang="en-GB" sz="2000">
                <a:ln w="0"/>
                <a:solidFill>
                  <a:srgbClr val="FF0000"/>
                </a:solidFill>
                <a:effectLst>
                  <a:outerShdw blurRad="38100" dist="25400" dir="5400000" algn="ctr" rotWithShape="0">
                    <a:srgbClr val="6E747A">
                      <a:alpha val="43000"/>
                    </a:srgbClr>
                  </a:outerShdw>
                </a:effectLst>
              </a:rPr>
              <a:t>__</a:t>
            </a:r>
            <a:r>
              <a:rPr lang="en-GB" sz="2000">
                <a:ln w="0"/>
                <a:solidFill>
                  <a:srgbClr val="FF0000"/>
                </a:solidFill>
                <a:effectLst>
                  <a:outerShdw blurRad="38100" dist="25400" dir="5400000" algn="ctr" rotWithShape="0">
                    <a:srgbClr val="6E747A">
                      <a:alpha val="43000"/>
                    </a:srgbClr>
                  </a:outerShdw>
                </a:effectLst>
              </a:rPr>
              <a:t>CONSISTENCY </a:t>
            </a:r>
            <a:r>
              <a:rPr lang="en-GB" sz="2000" smtClean="0">
                <a:ln w="0"/>
                <a:solidFill>
                  <a:srgbClr val="FF0000"/>
                </a:solidFill>
                <a:effectLst>
                  <a:outerShdw blurRad="38100" dist="25400" dir="5400000" algn="ctr" rotWithShape="0">
                    <a:srgbClr val="6E747A">
                      <a:alpha val="43000"/>
                    </a:srgbClr>
                  </a:outerShdw>
                </a:effectLst>
              </a:rPr>
              <a:t>Check.docx</a:t>
            </a:r>
            <a:endParaRPr lang="en-GB" sz="2000">
              <a:ln w="0"/>
              <a:solidFill>
                <a:srgbClr val="FF0000"/>
              </a:solidFill>
              <a:effectLst>
                <a:outerShdw blurRad="38100" dist="25400" dir="5400000" algn="ctr" rotWithShape="0">
                  <a:srgbClr val="6E747A">
                    <a:alpha val="43000"/>
                  </a:srgbClr>
                </a:outerShdw>
              </a:effectLst>
            </a:endParaRPr>
          </a:p>
          <a:p>
            <a:pPr algn="ctr" fontAlgn="base"/>
            <a:endParaRPr lang="en-GB" sz="2000"/>
          </a:p>
        </p:txBody>
      </p:sp>
    </p:spTree>
    <p:extLst>
      <p:ext uri="{BB962C8B-B14F-4D97-AF65-F5344CB8AC3E}">
        <p14:creationId xmlns:p14="http://schemas.microsoft.com/office/powerpoint/2010/main" val="1856005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001" t="42988" r="1011" b="593"/>
          <a:stretch/>
        </p:blipFill>
        <p:spPr>
          <a:xfrm>
            <a:off x="-192505" y="-1"/>
            <a:ext cx="12432631" cy="7061477"/>
          </a:xfrm>
          <a:prstGeom prst="rect">
            <a:avLst/>
          </a:prstGeom>
        </p:spPr>
      </p:pic>
      <p:sp>
        <p:nvSpPr>
          <p:cNvPr id="8" name="TextBox 7"/>
          <p:cNvSpPr txBox="1"/>
          <p:nvPr/>
        </p:nvSpPr>
        <p:spPr>
          <a:xfrm>
            <a:off x="-192505" y="-232012"/>
            <a:ext cx="12611968" cy="7465325"/>
          </a:xfrm>
          <a:prstGeom prst="rect">
            <a:avLst/>
          </a:prstGeom>
          <a:solidFill>
            <a:schemeClr val="accent4">
              <a:lumMod val="20000"/>
              <a:lumOff val="80000"/>
              <a:alpha val="0"/>
            </a:schemeClr>
          </a:solidFill>
        </p:spPr>
        <p:txBody>
          <a:bodyPr wrap="square" rtlCol="0">
            <a:spAutoFit/>
          </a:bodyPr>
          <a:lstStyle/>
          <a:p>
            <a:endParaRPr lang="en-GB"/>
          </a:p>
        </p:txBody>
      </p:sp>
      <p:sp>
        <p:nvSpPr>
          <p:cNvPr id="2" name="Text Placeholder 1"/>
          <p:cNvSpPr>
            <a:spLocks noGrp="1"/>
          </p:cNvSpPr>
          <p:nvPr>
            <p:ph type="body" sz="quarter" idx="13"/>
          </p:nvPr>
        </p:nvSpPr>
        <p:spPr>
          <a:xfrm>
            <a:off x="194167" y="918345"/>
            <a:ext cx="6747292" cy="2743756"/>
          </a:xfrm>
          <a:noFill/>
          <a:ln>
            <a:noFill/>
          </a:ln>
        </p:spPr>
        <p:txBody>
          <a:bodyPr/>
          <a:lstStyle/>
          <a:p>
            <a:r>
              <a:rPr lang="en-GB" sz="4600" b="1" smtClean="0">
                <a:solidFill>
                  <a:schemeClr val="accent4">
                    <a:lumMod val="20000"/>
                    <a:lumOff val="80000"/>
                  </a:schemeClr>
                </a:solidFill>
              </a:rPr>
              <a:t>Speech to text and auto audio- </a:t>
            </a:r>
            <a:r>
              <a:rPr lang="en-GB" sz="4600" b="1">
                <a:solidFill>
                  <a:schemeClr val="accent4">
                    <a:lumMod val="20000"/>
                    <a:lumOff val="80000"/>
                  </a:schemeClr>
                </a:solidFill>
              </a:rPr>
              <a:t>transcription from video files</a:t>
            </a:r>
            <a:endParaRPr lang="en-GB" sz="4600" dirty="0">
              <a:solidFill>
                <a:schemeClr val="accent4">
                  <a:lumMod val="20000"/>
                  <a:lumOff val="80000"/>
                </a:schemeClr>
              </a:solidFill>
            </a:endParaRPr>
          </a:p>
        </p:txBody>
      </p:sp>
      <p:sp>
        <p:nvSpPr>
          <p:cNvPr id="3" name="Text Placeholder 2"/>
          <p:cNvSpPr>
            <a:spLocks noGrp="1"/>
          </p:cNvSpPr>
          <p:nvPr>
            <p:ph type="body" sz="quarter" idx="14"/>
          </p:nvPr>
        </p:nvSpPr>
        <p:spPr>
          <a:xfrm>
            <a:off x="4236035" y="4048891"/>
            <a:ext cx="4248473" cy="345600"/>
          </a:xfrm>
        </p:spPr>
        <p:txBody>
          <a:bodyPr/>
          <a:lstStyle/>
          <a:p>
            <a:r>
              <a:rPr lang="en-GB" smtClean="0">
                <a:solidFill>
                  <a:schemeClr val="accent4">
                    <a:lumMod val="20000"/>
                    <a:lumOff val="80000"/>
                  </a:schemeClr>
                </a:solidFill>
              </a:rPr>
              <a:t>Ian Henderson</a:t>
            </a:r>
            <a:endParaRPr lang="en-GB" dirty="0">
              <a:solidFill>
                <a:schemeClr val="accent4">
                  <a:lumMod val="20000"/>
                  <a:lumOff val="80000"/>
                </a:schemeClr>
              </a:solidFill>
            </a:endParaRPr>
          </a:p>
        </p:txBody>
      </p:sp>
      <p:sp>
        <p:nvSpPr>
          <p:cNvPr id="4" name="Text Placeholder 3"/>
          <p:cNvSpPr>
            <a:spLocks noGrp="1"/>
          </p:cNvSpPr>
          <p:nvPr>
            <p:ph type="body" sz="quarter" idx="15"/>
          </p:nvPr>
        </p:nvSpPr>
        <p:spPr>
          <a:xfrm>
            <a:off x="6023742" y="4452461"/>
            <a:ext cx="4248472" cy="345600"/>
          </a:xfrm>
        </p:spPr>
        <p:txBody>
          <a:bodyPr/>
          <a:lstStyle/>
          <a:p>
            <a:r>
              <a:rPr lang="en-GB" smtClean="0">
                <a:solidFill>
                  <a:schemeClr val="accent4">
                    <a:lumMod val="20000"/>
                    <a:lumOff val="80000"/>
                  </a:schemeClr>
                </a:solidFill>
              </a:rPr>
              <a:t>19 August 2020</a:t>
            </a:r>
            <a:endParaRPr lang="en-GB" dirty="0">
              <a:solidFill>
                <a:schemeClr val="accent4">
                  <a:lumMod val="20000"/>
                  <a:lumOff val="80000"/>
                </a:schemeClr>
              </a:solidFill>
            </a:endParaRPr>
          </a:p>
        </p:txBody>
      </p:sp>
      <p:sp>
        <p:nvSpPr>
          <p:cNvPr id="7" name="Text Placeholder 2"/>
          <p:cNvSpPr txBox="1">
            <a:spLocks/>
          </p:cNvSpPr>
          <p:nvPr/>
        </p:nvSpPr>
        <p:spPr>
          <a:xfrm>
            <a:off x="9136986" y="6512400"/>
            <a:ext cx="4248473" cy="3456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baseline="0">
                <a:solidFill>
                  <a:schemeClr val="tx1"/>
                </a:solidFill>
                <a:latin typeface="Roboto Mono" pitchFamily="2" charset="0"/>
                <a:ea typeface="Roboto Mono"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mtClean="0">
                <a:solidFill>
                  <a:schemeClr val="accent4">
                    <a:lumMod val="20000"/>
                    <a:lumOff val="80000"/>
                  </a:schemeClr>
                </a:solidFill>
              </a:rPr>
              <a:t>Artwork: Barry Godber</a:t>
            </a:r>
            <a:endParaRPr lang="en-GB" dirty="0">
              <a:solidFill>
                <a:schemeClr val="accent4">
                  <a:lumMod val="20000"/>
                  <a:lumOff val="80000"/>
                </a:schemeClr>
              </a:solidFill>
            </a:endParaRPr>
          </a:p>
        </p:txBody>
      </p:sp>
    </p:spTree>
    <p:extLst>
      <p:ext uri="{BB962C8B-B14F-4D97-AF65-F5344CB8AC3E}">
        <p14:creationId xmlns:p14="http://schemas.microsoft.com/office/powerpoint/2010/main" val="26685294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6807" b="6388"/>
          <a:stretch/>
        </p:blipFill>
        <p:spPr>
          <a:xfrm>
            <a:off x="0" y="-32083"/>
            <a:ext cx="12192000" cy="6905769"/>
          </a:xfrm>
          <a:prstGeom prst="rect">
            <a:avLst/>
          </a:prstGeom>
        </p:spPr>
      </p:pic>
      <p:sp>
        <p:nvSpPr>
          <p:cNvPr id="13" name="TextBox 12"/>
          <p:cNvSpPr txBox="1"/>
          <p:nvPr/>
        </p:nvSpPr>
        <p:spPr>
          <a:xfrm>
            <a:off x="0" y="-8376"/>
            <a:ext cx="12448674" cy="6882062"/>
          </a:xfrm>
          <a:prstGeom prst="rect">
            <a:avLst/>
          </a:prstGeom>
          <a:solidFill>
            <a:schemeClr val="accent4">
              <a:lumMod val="20000"/>
              <a:lumOff val="80000"/>
              <a:alpha val="85000"/>
            </a:schemeClr>
          </a:solidFill>
        </p:spPr>
        <p:txBody>
          <a:bodyPr wrap="square" rtlCol="0">
            <a:spAutoFit/>
          </a:bodyPr>
          <a:lstStyle/>
          <a:p>
            <a:endParaRPr lang="en-GB"/>
          </a:p>
        </p:txBody>
      </p:sp>
      <p:sp>
        <p:nvSpPr>
          <p:cNvPr id="14" name="Text Placeholder 4"/>
          <p:cNvSpPr>
            <a:spLocks noGrp="1"/>
          </p:cNvSpPr>
          <p:nvPr>
            <p:ph type="body" sz="quarter" idx="4294967295"/>
          </p:nvPr>
        </p:nvSpPr>
        <p:spPr>
          <a:xfrm>
            <a:off x="179094" y="252206"/>
            <a:ext cx="7801142" cy="473402"/>
          </a:xfrm>
          <a:prstGeom prst="rect">
            <a:avLst/>
          </a:prstGeom>
        </p:spPr>
        <p:txBody>
          <a:bodyPr/>
          <a:lstStyle/>
          <a:p>
            <a:pPr marL="0" indent="0">
              <a:buNone/>
            </a:pPr>
            <a:r>
              <a:rPr lang="en-GB" b="1" smtClean="0"/>
              <a:t>Testing Example</a:t>
            </a:r>
            <a:endParaRPr lang="en-GB"/>
          </a:p>
        </p:txBody>
      </p:sp>
      <p:sp>
        <p:nvSpPr>
          <p:cNvPr id="6" name="Rectangle 6"/>
          <p:cNvSpPr>
            <a:spLocks noChangeArrowheads="1"/>
          </p:cNvSpPr>
          <p:nvPr/>
        </p:nvSpPr>
        <p:spPr bwMode="auto">
          <a:xfrm>
            <a:off x="256674" y="41228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2" name="TextBox 1"/>
          <p:cNvSpPr txBox="1"/>
          <p:nvPr/>
        </p:nvSpPr>
        <p:spPr>
          <a:xfrm>
            <a:off x="179094" y="983500"/>
            <a:ext cx="11222331" cy="3693319"/>
          </a:xfrm>
          <a:prstGeom prst="rect">
            <a:avLst/>
          </a:prstGeom>
          <a:noFill/>
        </p:spPr>
        <p:txBody>
          <a:bodyPr wrap="square" rtlCol="0">
            <a:spAutoFit/>
          </a:bodyPr>
          <a:lstStyle/>
          <a:p>
            <a:r>
              <a:rPr lang="en-GB" b="1"/>
              <a:t>PINK NOISE tests</a:t>
            </a:r>
            <a:endParaRPr lang="en-GB"/>
          </a:p>
          <a:p>
            <a:r>
              <a:rPr lang="en-GB"/>
              <a:t>Pink Noise (description here: </a:t>
            </a:r>
            <a:r>
              <a:rPr lang="en-GB" u="sng">
                <a:hlinkClick r:id="rId3"/>
              </a:rPr>
              <a:t>https://www.audiocheck.net/</a:t>
            </a:r>
            <a:r>
              <a:rPr lang="en-GB"/>
              <a:t>) </a:t>
            </a:r>
            <a:r>
              <a:rPr lang="en-GB" smtClean="0"/>
              <a:t>emulates magnetic tape </a:t>
            </a:r>
            <a:r>
              <a:rPr lang="en-GB"/>
              <a:t>noise</a:t>
            </a:r>
            <a:r>
              <a:rPr lang="en-GB" smtClean="0"/>
              <a:t>.</a:t>
            </a:r>
          </a:p>
          <a:p>
            <a:endParaRPr lang="en-GB"/>
          </a:p>
          <a:p>
            <a:r>
              <a:rPr lang="en-GB"/>
              <a:t>Sample audio file obtained from </a:t>
            </a:r>
            <a:r>
              <a:rPr lang="en-GB" u="sng">
                <a:hlinkClick r:id="rId4"/>
              </a:rPr>
              <a:t>https://www.arcaudio.com/node/245</a:t>
            </a:r>
            <a:endParaRPr lang="en-GB"/>
          </a:p>
          <a:p>
            <a:r>
              <a:rPr lang="en-GB"/>
              <a:t>4 files produced</a:t>
            </a:r>
            <a:r>
              <a:rPr lang="en-GB" smtClean="0"/>
              <a:t>:</a:t>
            </a:r>
          </a:p>
          <a:p>
            <a:endParaRPr lang="en-GB"/>
          </a:p>
          <a:p>
            <a:pPr marL="285750" lvl="0" indent="-285750">
              <a:buFont typeface="Arial" panose="020B0604020202020204" pitchFamily="34" charset="0"/>
              <a:buChar char="•"/>
            </a:pPr>
            <a:r>
              <a:rPr lang="en-GB"/>
              <a:t>UKSC, with no pink noise with volume reduced down 1dB as the master level was peaking and beyond ‘0’ (results in digital clipping, then into </a:t>
            </a:r>
            <a:r>
              <a:rPr lang="en-GB" smtClean="0"/>
              <a:t>distortion)</a:t>
            </a:r>
          </a:p>
          <a:p>
            <a:pPr marL="285750" lvl="0" indent="-285750">
              <a:buFont typeface="Arial" panose="020B0604020202020204" pitchFamily="34" charset="0"/>
              <a:buChar char="•"/>
            </a:pPr>
            <a:r>
              <a:rPr lang="en-GB" smtClean="0"/>
              <a:t>With </a:t>
            </a:r>
            <a:r>
              <a:rPr lang="en-GB"/>
              <a:t>Pink Noise sample at -30dB (of its original level). This would emulate noticeable tape </a:t>
            </a:r>
            <a:r>
              <a:rPr lang="en-GB" smtClean="0"/>
              <a:t>hiss</a:t>
            </a:r>
          </a:p>
          <a:p>
            <a:pPr marL="285750" lvl="0" indent="-285750">
              <a:buFont typeface="Arial" panose="020B0604020202020204" pitchFamily="34" charset="0"/>
              <a:buChar char="•"/>
            </a:pPr>
            <a:r>
              <a:rPr lang="en-GB" smtClean="0"/>
              <a:t>With </a:t>
            </a:r>
            <a:r>
              <a:rPr lang="en-GB"/>
              <a:t>Pink Noise sample at -20dB (of its original level). This would emulate promient tape </a:t>
            </a:r>
            <a:r>
              <a:rPr lang="en-GB" smtClean="0"/>
              <a:t>hiss</a:t>
            </a:r>
          </a:p>
          <a:p>
            <a:pPr marL="285750" lvl="0" indent="-285750">
              <a:buFont typeface="Arial" panose="020B0604020202020204" pitchFamily="34" charset="0"/>
              <a:buChar char="•"/>
            </a:pPr>
            <a:r>
              <a:rPr lang="en-GB" smtClean="0"/>
              <a:t>With </a:t>
            </a:r>
            <a:r>
              <a:rPr lang="en-GB"/>
              <a:t>Pink Noise sample at -15dB (of its original level). This would emulate extreme tape </a:t>
            </a:r>
            <a:r>
              <a:rPr lang="en-GB" smtClean="0"/>
              <a:t>hiss</a:t>
            </a:r>
            <a:br>
              <a:rPr lang="en-GB" smtClean="0"/>
            </a:br>
            <a:endParaRPr lang="en-GB"/>
          </a:p>
          <a:p>
            <a:r>
              <a:rPr lang="en-GB"/>
              <a:t>Tested on </a:t>
            </a:r>
            <a:r>
              <a:rPr lang="en-GB" smtClean="0"/>
              <a:t>GoogleDocs</a:t>
            </a:r>
            <a:endParaRPr lang="en-GB"/>
          </a:p>
        </p:txBody>
      </p:sp>
    </p:spTree>
    <p:extLst>
      <p:ext uri="{BB962C8B-B14F-4D97-AF65-F5344CB8AC3E}">
        <p14:creationId xmlns:p14="http://schemas.microsoft.com/office/powerpoint/2010/main" val="3010251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6807" b="6388"/>
          <a:stretch/>
        </p:blipFill>
        <p:spPr>
          <a:xfrm>
            <a:off x="0" y="-32083"/>
            <a:ext cx="12192000" cy="6905769"/>
          </a:xfrm>
          <a:prstGeom prst="rect">
            <a:avLst/>
          </a:prstGeom>
        </p:spPr>
      </p:pic>
      <p:sp>
        <p:nvSpPr>
          <p:cNvPr id="13" name="TextBox 12"/>
          <p:cNvSpPr txBox="1"/>
          <p:nvPr/>
        </p:nvSpPr>
        <p:spPr>
          <a:xfrm>
            <a:off x="0" y="-8376"/>
            <a:ext cx="12448674" cy="6882062"/>
          </a:xfrm>
          <a:prstGeom prst="rect">
            <a:avLst/>
          </a:prstGeom>
          <a:solidFill>
            <a:schemeClr val="accent4">
              <a:lumMod val="20000"/>
              <a:lumOff val="80000"/>
              <a:alpha val="85000"/>
            </a:schemeClr>
          </a:solidFill>
        </p:spPr>
        <p:txBody>
          <a:bodyPr wrap="square" rtlCol="0">
            <a:spAutoFit/>
          </a:bodyPr>
          <a:lstStyle/>
          <a:p>
            <a:endParaRPr lang="en-GB"/>
          </a:p>
        </p:txBody>
      </p:sp>
      <p:sp>
        <p:nvSpPr>
          <p:cNvPr id="14" name="Text Placeholder 4"/>
          <p:cNvSpPr>
            <a:spLocks noGrp="1"/>
          </p:cNvSpPr>
          <p:nvPr>
            <p:ph type="body" sz="quarter" idx="4294967295"/>
          </p:nvPr>
        </p:nvSpPr>
        <p:spPr>
          <a:xfrm>
            <a:off x="179094" y="252206"/>
            <a:ext cx="7801142" cy="473402"/>
          </a:xfrm>
          <a:prstGeom prst="rect">
            <a:avLst/>
          </a:prstGeom>
        </p:spPr>
        <p:txBody>
          <a:bodyPr/>
          <a:lstStyle/>
          <a:p>
            <a:pPr marL="0" indent="0">
              <a:buNone/>
            </a:pPr>
            <a:r>
              <a:rPr lang="en-GB" b="1" smtClean="0"/>
              <a:t>Pink Noise Test files</a:t>
            </a:r>
            <a:endParaRPr lang="en-GB"/>
          </a:p>
        </p:txBody>
      </p:sp>
      <p:sp>
        <p:nvSpPr>
          <p:cNvPr id="6" name="Rectangle 6"/>
          <p:cNvSpPr>
            <a:spLocks noChangeArrowheads="1"/>
          </p:cNvSpPr>
          <p:nvPr/>
        </p:nvSpPr>
        <p:spPr bwMode="auto">
          <a:xfrm>
            <a:off x="256674" y="41228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1" name="Text Placeholder 3"/>
          <p:cNvSpPr>
            <a:spLocks noGrp="1"/>
          </p:cNvSpPr>
          <p:nvPr>
            <p:ph type="body" sz="quarter" idx="4294967295"/>
          </p:nvPr>
        </p:nvSpPr>
        <p:spPr>
          <a:xfrm>
            <a:off x="2150590" y="2568184"/>
            <a:ext cx="8404167" cy="1396987"/>
          </a:xfrm>
          <a:prstGeom prst="rect">
            <a:avLst/>
          </a:prstGeom>
          <a:solidFill>
            <a:schemeClr val="accent4">
              <a:lumMod val="20000"/>
              <a:lumOff val="80000"/>
            </a:schemeClr>
          </a:solidFill>
        </p:spPr>
        <p:txBody>
          <a:bodyPr/>
          <a:lstStyle/>
          <a:p>
            <a:pPr marL="0" indent="0" algn="ctr" fontAlgn="base">
              <a:buNone/>
            </a:pPr>
            <a:r>
              <a:rPr lang="en-GB" sz="2000" b="1" smtClean="0"/>
              <a:t>SHOW THE TEST </a:t>
            </a:r>
            <a:r>
              <a:rPr lang="en-GB" sz="2000" b="1"/>
              <a:t>VIDEOs:</a:t>
            </a:r>
            <a:br>
              <a:rPr lang="en-GB" sz="2000" b="1"/>
            </a:br>
            <a:r>
              <a:rPr lang="en-GB" sz="2000">
                <a:solidFill>
                  <a:srgbClr val="FF0000"/>
                </a:solidFill>
              </a:rPr>
              <a:t>cr1-09-11-25-judgements_imx30_1_PURE</a:t>
            </a:r>
            <a:r>
              <a:rPr lang="en-GB" sz="2000">
                <a:solidFill>
                  <a:srgbClr val="FF0000"/>
                </a:solidFill>
              </a:rPr>
              <a:t>_-</a:t>
            </a:r>
            <a:r>
              <a:rPr lang="en-GB" sz="2000">
                <a:solidFill>
                  <a:srgbClr val="FF0000"/>
                </a:solidFill>
              </a:rPr>
              <a:t>1dB.mp4</a:t>
            </a:r>
            <a:br>
              <a:rPr lang="en-GB" sz="2000">
                <a:solidFill>
                  <a:srgbClr val="FF0000"/>
                </a:solidFill>
              </a:rPr>
            </a:br>
            <a:r>
              <a:rPr lang="en-GB" sz="2000">
                <a:solidFill>
                  <a:srgbClr val="FF0000"/>
                </a:solidFill>
              </a:rPr>
              <a:t>cr1-09-11-25-judgements_imx30_1_PINK_at</a:t>
            </a:r>
            <a:r>
              <a:rPr lang="en-GB" sz="2000">
                <a:solidFill>
                  <a:srgbClr val="FF0000"/>
                </a:solidFill>
              </a:rPr>
              <a:t>_-</a:t>
            </a:r>
            <a:r>
              <a:rPr lang="en-GB" sz="2000">
                <a:solidFill>
                  <a:srgbClr val="FF0000"/>
                </a:solidFill>
              </a:rPr>
              <a:t>30dB.mp4</a:t>
            </a:r>
            <a:br>
              <a:rPr lang="en-GB" sz="2000">
                <a:solidFill>
                  <a:srgbClr val="FF0000"/>
                </a:solidFill>
              </a:rPr>
            </a:br>
            <a:r>
              <a:rPr lang="en-GB" sz="2000">
                <a:solidFill>
                  <a:srgbClr val="FF0000"/>
                </a:solidFill>
              </a:rPr>
              <a:t>cr1-09-11-25-judgements_imx30_1_PINK_at</a:t>
            </a:r>
            <a:r>
              <a:rPr lang="en-GB" sz="2000">
                <a:solidFill>
                  <a:srgbClr val="FF0000"/>
                </a:solidFill>
              </a:rPr>
              <a:t>_-</a:t>
            </a:r>
            <a:r>
              <a:rPr lang="en-GB" sz="2000" smtClean="0">
                <a:solidFill>
                  <a:srgbClr val="FF0000"/>
                </a:solidFill>
              </a:rPr>
              <a:t>15dB.mp4</a:t>
            </a:r>
            <a:endParaRPr lang="en-GB" sz="2000" smtClean="0">
              <a:solidFill>
                <a:srgbClr val="FF0000"/>
              </a:solidFill>
            </a:endParaRPr>
          </a:p>
          <a:p>
            <a:pPr algn="ctr" fontAlgn="base"/>
            <a:endParaRPr lang="en-GB" sz="2000"/>
          </a:p>
        </p:txBody>
      </p:sp>
    </p:spTree>
    <p:extLst>
      <p:ext uri="{BB962C8B-B14F-4D97-AF65-F5344CB8AC3E}">
        <p14:creationId xmlns:p14="http://schemas.microsoft.com/office/powerpoint/2010/main" val="16860779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6807" b="6388"/>
          <a:stretch/>
        </p:blipFill>
        <p:spPr>
          <a:xfrm>
            <a:off x="0" y="-32083"/>
            <a:ext cx="12192000" cy="6905769"/>
          </a:xfrm>
          <a:prstGeom prst="rect">
            <a:avLst/>
          </a:prstGeom>
        </p:spPr>
      </p:pic>
      <p:sp>
        <p:nvSpPr>
          <p:cNvPr id="13" name="TextBox 12"/>
          <p:cNvSpPr txBox="1"/>
          <p:nvPr/>
        </p:nvSpPr>
        <p:spPr>
          <a:xfrm>
            <a:off x="0" y="-8376"/>
            <a:ext cx="12448674" cy="6882062"/>
          </a:xfrm>
          <a:prstGeom prst="rect">
            <a:avLst/>
          </a:prstGeom>
          <a:solidFill>
            <a:schemeClr val="accent4">
              <a:lumMod val="20000"/>
              <a:lumOff val="80000"/>
              <a:alpha val="85000"/>
            </a:schemeClr>
          </a:solidFill>
        </p:spPr>
        <p:txBody>
          <a:bodyPr wrap="square" rtlCol="0">
            <a:spAutoFit/>
          </a:bodyPr>
          <a:lstStyle/>
          <a:p>
            <a:endParaRPr lang="en-GB"/>
          </a:p>
        </p:txBody>
      </p:sp>
      <p:sp>
        <p:nvSpPr>
          <p:cNvPr id="14" name="Text Placeholder 4"/>
          <p:cNvSpPr>
            <a:spLocks noGrp="1"/>
          </p:cNvSpPr>
          <p:nvPr>
            <p:ph type="body" sz="quarter" idx="4294967295"/>
          </p:nvPr>
        </p:nvSpPr>
        <p:spPr>
          <a:xfrm>
            <a:off x="179094" y="252206"/>
            <a:ext cx="7801142" cy="473402"/>
          </a:xfrm>
          <a:prstGeom prst="rect">
            <a:avLst/>
          </a:prstGeom>
        </p:spPr>
        <p:txBody>
          <a:bodyPr/>
          <a:lstStyle/>
          <a:p>
            <a:pPr marL="0" indent="0">
              <a:buNone/>
            </a:pPr>
            <a:r>
              <a:rPr lang="en-GB" b="1" smtClean="0"/>
              <a:t>Pink Noise Test results</a:t>
            </a:r>
            <a:endParaRPr lang="en-GB"/>
          </a:p>
        </p:txBody>
      </p:sp>
      <p:sp>
        <p:nvSpPr>
          <p:cNvPr id="6" name="Rectangle 6"/>
          <p:cNvSpPr>
            <a:spLocks noChangeArrowheads="1"/>
          </p:cNvSpPr>
          <p:nvPr/>
        </p:nvSpPr>
        <p:spPr bwMode="auto">
          <a:xfrm>
            <a:off x="256674" y="41228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1" name="Text Placeholder 3"/>
          <p:cNvSpPr>
            <a:spLocks noGrp="1"/>
          </p:cNvSpPr>
          <p:nvPr>
            <p:ph type="body" sz="quarter" idx="4294967295"/>
          </p:nvPr>
        </p:nvSpPr>
        <p:spPr>
          <a:xfrm>
            <a:off x="4606894" y="3057002"/>
            <a:ext cx="3491560" cy="727597"/>
          </a:xfrm>
          <a:prstGeom prst="rect">
            <a:avLst/>
          </a:prstGeom>
          <a:solidFill>
            <a:schemeClr val="accent4">
              <a:lumMod val="20000"/>
              <a:lumOff val="80000"/>
            </a:schemeClr>
          </a:solidFill>
        </p:spPr>
        <p:txBody>
          <a:bodyPr/>
          <a:lstStyle/>
          <a:p>
            <a:pPr marL="0" indent="0" algn="ctr" fontAlgn="base">
              <a:buNone/>
            </a:pPr>
            <a:r>
              <a:rPr lang="en-GB" sz="2000" b="1"/>
              <a:t>SHOW THE DOC: </a:t>
            </a:r>
            <a:r>
              <a:rPr lang="en-GB" sz="2000" smtClean="0">
                <a:solidFill>
                  <a:srgbClr val="FF0000"/>
                </a:solidFill>
              </a:rPr>
              <a:t>Pink_Noise_Tests.docx</a:t>
            </a:r>
            <a:endParaRPr lang="en-GB" sz="2000">
              <a:solidFill>
                <a:srgbClr val="FF0000"/>
              </a:solidFill>
            </a:endParaRPr>
          </a:p>
          <a:p>
            <a:pPr algn="ctr" fontAlgn="base"/>
            <a:endParaRPr lang="en-GB" sz="2000"/>
          </a:p>
        </p:txBody>
      </p:sp>
    </p:spTree>
    <p:extLst>
      <p:ext uri="{BB962C8B-B14F-4D97-AF65-F5344CB8AC3E}">
        <p14:creationId xmlns:p14="http://schemas.microsoft.com/office/powerpoint/2010/main" val="18518865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6807" b="6388"/>
          <a:stretch/>
        </p:blipFill>
        <p:spPr>
          <a:xfrm>
            <a:off x="0" y="-32083"/>
            <a:ext cx="12192000" cy="6905769"/>
          </a:xfrm>
          <a:prstGeom prst="rect">
            <a:avLst/>
          </a:prstGeom>
        </p:spPr>
      </p:pic>
      <p:sp>
        <p:nvSpPr>
          <p:cNvPr id="13" name="TextBox 12"/>
          <p:cNvSpPr txBox="1"/>
          <p:nvPr/>
        </p:nvSpPr>
        <p:spPr>
          <a:xfrm>
            <a:off x="0" y="-8376"/>
            <a:ext cx="12448674" cy="6882062"/>
          </a:xfrm>
          <a:prstGeom prst="rect">
            <a:avLst/>
          </a:prstGeom>
          <a:solidFill>
            <a:schemeClr val="accent4">
              <a:lumMod val="20000"/>
              <a:lumOff val="80000"/>
              <a:alpha val="85000"/>
            </a:schemeClr>
          </a:solidFill>
        </p:spPr>
        <p:txBody>
          <a:bodyPr wrap="square" rtlCol="0">
            <a:spAutoFit/>
          </a:bodyPr>
          <a:lstStyle/>
          <a:p>
            <a:endParaRPr lang="en-GB"/>
          </a:p>
        </p:txBody>
      </p:sp>
      <p:sp>
        <p:nvSpPr>
          <p:cNvPr id="14" name="Text Placeholder 4"/>
          <p:cNvSpPr>
            <a:spLocks noGrp="1"/>
          </p:cNvSpPr>
          <p:nvPr>
            <p:ph type="body" sz="quarter" idx="4294967295"/>
          </p:nvPr>
        </p:nvSpPr>
        <p:spPr>
          <a:xfrm>
            <a:off x="179094" y="252206"/>
            <a:ext cx="7801142" cy="473402"/>
          </a:xfrm>
          <a:prstGeom prst="rect">
            <a:avLst/>
          </a:prstGeom>
        </p:spPr>
        <p:txBody>
          <a:bodyPr/>
          <a:lstStyle/>
          <a:p>
            <a:pPr marL="0" indent="0">
              <a:buNone/>
            </a:pPr>
            <a:r>
              <a:rPr lang="en-GB" b="1" smtClean="0"/>
              <a:t>Transcription Presentation</a:t>
            </a:r>
            <a:endParaRPr lang="en-GB" i="1"/>
          </a:p>
        </p:txBody>
      </p:sp>
      <p:sp>
        <p:nvSpPr>
          <p:cNvPr id="15" name="Text Placeholder 3"/>
          <p:cNvSpPr>
            <a:spLocks noGrp="1"/>
          </p:cNvSpPr>
          <p:nvPr>
            <p:ph type="body" sz="quarter" idx="4294967295"/>
          </p:nvPr>
        </p:nvSpPr>
        <p:spPr>
          <a:xfrm>
            <a:off x="179094" y="766648"/>
            <a:ext cx="3673392" cy="408938"/>
          </a:xfrm>
          <a:prstGeom prst="rect">
            <a:avLst/>
          </a:prstGeom>
        </p:spPr>
        <p:txBody>
          <a:bodyPr/>
          <a:lstStyle/>
          <a:p>
            <a:pPr fontAlgn="base"/>
            <a:r>
              <a:rPr lang="en-GB" sz="2000" smtClean="0"/>
              <a:t>Coursera model: </a:t>
            </a:r>
          </a:p>
        </p:txBody>
      </p:sp>
      <p:sp>
        <p:nvSpPr>
          <p:cNvPr id="6" name="Rectangle 6"/>
          <p:cNvSpPr>
            <a:spLocks noChangeArrowheads="1"/>
          </p:cNvSpPr>
          <p:nvPr/>
        </p:nvSpPr>
        <p:spPr bwMode="auto">
          <a:xfrm>
            <a:off x="256674" y="41228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7" name="Text Placeholder 3"/>
          <p:cNvSpPr>
            <a:spLocks noGrp="1"/>
          </p:cNvSpPr>
          <p:nvPr>
            <p:ph type="body" sz="quarter" idx="4294967295"/>
          </p:nvPr>
        </p:nvSpPr>
        <p:spPr>
          <a:xfrm>
            <a:off x="5083840" y="5134393"/>
            <a:ext cx="4212560" cy="1447382"/>
          </a:xfrm>
          <a:prstGeom prst="rect">
            <a:avLst/>
          </a:prstGeom>
          <a:noFill/>
        </p:spPr>
        <p:txBody>
          <a:bodyPr/>
          <a:lstStyle/>
          <a:p>
            <a:pPr fontAlgn="base"/>
            <a:r>
              <a:rPr lang="en-GB" sz="2000" smtClean="0"/>
              <a:t>Word by word highlighting, synch with speech. Works as Subtitles as well as idependant transcript</a:t>
            </a:r>
          </a:p>
          <a:p>
            <a:pPr fontAlgn="base"/>
            <a:endParaRPr lang="en-GB" sz="200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74" y="1102999"/>
            <a:ext cx="4749586" cy="5478776"/>
          </a:xfrm>
          <a:prstGeom prst="rect">
            <a:avLst/>
          </a:prstGeom>
          <a:effectLst>
            <a:outerShdw blurRad="50800" dist="50800" dir="2580000" algn="ctr" rotWithShape="0">
              <a:srgbClr val="000000">
                <a:alpha val="31000"/>
              </a:srgbClr>
            </a:outerShdw>
          </a:effectLst>
        </p:spPr>
      </p:pic>
      <p:sp>
        <p:nvSpPr>
          <p:cNvPr id="2" name="TextBox 1"/>
          <p:cNvSpPr txBox="1"/>
          <p:nvPr/>
        </p:nvSpPr>
        <p:spPr>
          <a:xfrm>
            <a:off x="5083840" y="3922766"/>
            <a:ext cx="2950748" cy="400110"/>
          </a:xfrm>
          <a:prstGeom prst="rect">
            <a:avLst/>
          </a:prstGeom>
          <a:noFill/>
        </p:spPr>
        <p:txBody>
          <a:bodyPr wrap="square" rtlCol="0">
            <a:spAutoFit/>
          </a:bodyPr>
          <a:lstStyle/>
          <a:p>
            <a:pPr marL="342900" indent="-342900">
              <a:buFont typeface="Arial" panose="020B0604020202020204" pitchFamily="34" charset="0"/>
              <a:buChar char="•"/>
            </a:pPr>
            <a:r>
              <a:rPr lang="en-GB" sz="2000" smtClean="0"/>
              <a:t>Language options?</a:t>
            </a:r>
            <a:endParaRPr lang="en-GB" sz="2000"/>
          </a:p>
        </p:txBody>
      </p:sp>
      <p:sp>
        <p:nvSpPr>
          <p:cNvPr id="16" name="TextBox 15"/>
          <p:cNvSpPr txBox="1"/>
          <p:nvPr/>
        </p:nvSpPr>
        <p:spPr>
          <a:xfrm>
            <a:off x="5083840" y="4521802"/>
            <a:ext cx="2950748" cy="400110"/>
          </a:xfrm>
          <a:prstGeom prst="rect">
            <a:avLst/>
          </a:prstGeom>
          <a:noFill/>
        </p:spPr>
        <p:txBody>
          <a:bodyPr wrap="square" rtlCol="0">
            <a:spAutoFit/>
          </a:bodyPr>
          <a:lstStyle/>
          <a:p>
            <a:pPr marL="342900" indent="-342900">
              <a:buFont typeface="Arial" panose="020B0604020202020204" pitchFamily="34" charset="0"/>
              <a:buChar char="•"/>
            </a:pPr>
            <a:r>
              <a:rPr lang="en-GB" sz="2000" smtClean="0"/>
              <a:t>Download options</a:t>
            </a:r>
            <a:endParaRPr lang="en-GB" sz="2000"/>
          </a:p>
        </p:txBody>
      </p:sp>
      <p:pic>
        <p:nvPicPr>
          <p:cNvPr id="13314" name="Picture 2" descr="AutomaticSynch_paeg_mod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9598" y="598023"/>
            <a:ext cx="5121275" cy="2925763"/>
          </a:xfrm>
          <a:prstGeom prst="rect">
            <a:avLst/>
          </a:prstGeom>
          <a:noFill/>
          <a:ln>
            <a:noFill/>
          </a:ln>
          <a:effectLst>
            <a:outerShdw blurRad="50800" dist="50800" dir="2580000" algn="ctr" rotWithShape="0">
              <a:srgbClr val="00000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28876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6807" b="6388"/>
          <a:stretch/>
        </p:blipFill>
        <p:spPr>
          <a:xfrm>
            <a:off x="0" y="-32083"/>
            <a:ext cx="12192000" cy="6905769"/>
          </a:xfrm>
          <a:prstGeom prst="rect">
            <a:avLst/>
          </a:prstGeom>
        </p:spPr>
      </p:pic>
      <p:sp>
        <p:nvSpPr>
          <p:cNvPr id="13" name="TextBox 12"/>
          <p:cNvSpPr txBox="1"/>
          <p:nvPr/>
        </p:nvSpPr>
        <p:spPr>
          <a:xfrm>
            <a:off x="0" y="-8376"/>
            <a:ext cx="12448674" cy="6882062"/>
          </a:xfrm>
          <a:prstGeom prst="rect">
            <a:avLst/>
          </a:prstGeom>
          <a:solidFill>
            <a:schemeClr val="accent4">
              <a:lumMod val="20000"/>
              <a:lumOff val="80000"/>
              <a:alpha val="85000"/>
            </a:schemeClr>
          </a:solidFill>
        </p:spPr>
        <p:txBody>
          <a:bodyPr wrap="square" rtlCol="0">
            <a:spAutoFit/>
          </a:bodyPr>
          <a:lstStyle/>
          <a:p>
            <a:endParaRPr lang="en-GB"/>
          </a:p>
        </p:txBody>
      </p:sp>
      <p:sp>
        <p:nvSpPr>
          <p:cNvPr id="14" name="Text Placeholder 4"/>
          <p:cNvSpPr>
            <a:spLocks noGrp="1"/>
          </p:cNvSpPr>
          <p:nvPr>
            <p:ph type="body" sz="quarter" idx="4294967295"/>
          </p:nvPr>
        </p:nvSpPr>
        <p:spPr>
          <a:xfrm>
            <a:off x="179094" y="252206"/>
            <a:ext cx="7801142" cy="473402"/>
          </a:xfrm>
          <a:prstGeom prst="rect">
            <a:avLst/>
          </a:prstGeom>
        </p:spPr>
        <p:txBody>
          <a:bodyPr/>
          <a:lstStyle/>
          <a:p>
            <a:pPr marL="0" indent="0">
              <a:buNone/>
            </a:pPr>
            <a:r>
              <a:rPr lang="en-GB" b="1" smtClean="0"/>
              <a:t>Transcription presentation</a:t>
            </a:r>
            <a:endParaRPr lang="en-GB"/>
          </a:p>
        </p:txBody>
      </p:sp>
      <p:sp>
        <p:nvSpPr>
          <p:cNvPr id="6" name="Rectangle 6"/>
          <p:cNvSpPr>
            <a:spLocks noChangeArrowheads="1"/>
          </p:cNvSpPr>
          <p:nvPr/>
        </p:nvSpPr>
        <p:spPr bwMode="auto">
          <a:xfrm>
            <a:off x="256674" y="41228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1" name="Text Placeholder 3"/>
          <p:cNvSpPr>
            <a:spLocks noGrp="1"/>
          </p:cNvSpPr>
          <p:nvPr>
            <p:ph type="body" sz="quarter" idx="4294967295"/>
          </p:nvPr>
        </p:nvSpPr>
        <p:spPr>
          <a:xfrm>
            <a:off x="4063726" y="2888633"/>
            <a:ext cx="4321222" cy="1088043"/>
          </a:xfrm>
          <a:prstGeom prst="rect">
            <a:avLst/>
          </a:prstGeom>
          <a:solidFill>
            <a:schemeClr val="accent4">
              <a:lumMod val="20000"/>
              <a:lumOff val="80000"/>
            </a:schemeClr>
          </a:solidFill>
        </p:spPr>
        <p:txBody>
          <a:bodyPr/>
          <a:lstStyle/>
          <a:p>
            <a:pPr marL="0" indent="0" algn="ctr" fontAlgn="base">
              <a:buNone/>
            </a:pPr>
            <a:r>
              <a:rPr lang="en-GB" sz="2000" b="1" smtClean="0"/>
              <a:t>SHOW THE COURSERA  </a:t>
            </a:r>
            <a:r>
              <a:rPr lang="en-GB" sz="2000" b="1" smtClean="0"/>
              <a:t>CLIP:</a:t>
            </a:r>
          </a:p>
          <a:p>
            <a:pPr marL="0" indent="0" algn="ctr" fontAlgn="base">
              <a:buNone/>
            </a:pPr>
            <a:r>
              <a:rPr lang="en-GB" sz="2000" smtClean="0">
                <a:solidFill>
                  <a:srgbClr val="FF0000"/>
                </a:solidFill>
              </a:rPr>
              <a:t>Coursera_transcript_example.mp4</a:t>
            </a:r>
            <a:endParaRPr lang="en-GB" sz="2000" smtClean="0">
              <a:solidFill>
                <a:srgbClr val="FF0000"/>
              </a:solidFill>
            </a:endParaRPr>
          </a:p>
          <a:p>
            <a:pPr algn="ctr" fontAlgn="base"/>
            <a:endParaRPr lang="en-GB" sz="2000"/>
          </a:p>
        </p:txBody>
      </p:sp>
    </p:spTree>
    <p:extLst>
      <p:ext uri="{BB962C8B-B14F-4D97-AF65-F5344CB8AC3E}">
        <p14:creationId xmlns:p14="http://schemas.microsoft.com/office/powerpoint/2010/main" val="17910632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t="10352" b="10352"/>
          <a:stretch>
            <a:fillRect/>
          </a:stretch>
        </p:blipFill>
        <p:spPr/>
      </p:pic>
      <p:sp>
        <p:nvSpPr>
          <p:cNvPr id="3" name="Text Placeholder 2"/>
          <p:cNvSpPr>
            <a:spLocks noGrp="1"/>
          </p:cNvSpPr>
          <p:nvPr>
            <p:ph type="body" sz="quarter" idx="15"/>
          </p:nvPr>
        </p:nvSpPr>
        <p:spPr/>
        <p:txBody>
          <a:bodyPr/>
          <a:lstStyle/>
          <a:p>
            <a:r>
              <a:rPr lang="en-GB" smtClean="0"/>
              <a:t>Colossus electronic digital computer</a:t>
            </a:r>
            <a:endParaRPr lang="en-GB"/>
          </a:p>
        </p:txBody>
      </p:sp>
    </p:spTree>
    <p:extLst>
      <p:ext uri="{BB962C8B-B14F-4D97-AF65-F5344CB8AC3E}">
        <p14:creationId xmlns:p14="http://schemas.microsoft.com/office/powerpoint/2010/main" val="24839943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9" t="44581" r="-1" b="64"/>
          <a:stretch/>
        </p:blipFill>
        <p:spPr>
          <a:xfrm>
            <a:off x="-256674" y="-32084"/>
            <a:ext cx="12448674" cy="6882063"/>
          </a:xfrm>
          <a:prstGeom prst="rect">
            <a:avLst/>
          </a:prstGeom>
          <a:effectLst>
            <a:outerShdw blurRad="50800" dist="50800" dir="5400000" algn="ctr" rotWithShape="0">
              <a:srgbClr val="000000">
                <a:alpha val="0"/>
              </a:srgbClr>
            </a:outerShdw>
          </a:effectLst>
        </p:spPr>
      </p:pic>
      <p:sp>
        <p:nvSpPr>
          <p:cNvPr id="5" name="TextBox 4"/>
          <p:cNvSpPr txBox="1"/>
          <p:nvPr/>
        </p:nvSpPr>
        <p:spPr>
          <a:xfrm>
            <a:off x="-256674" y="-32083"/>
            <a:ext cx="12448674" cy="6882062"/>
          </a:xfrm>
          <a:prstGeom prst="rect">
            <a:avLst/>
          </a:prstGeom>
          <a:solidFill>
            <a:schemeClr val="accent4">
              <a:lumMod val="20000"/>
              <a:lumOff val="80000"/>
              <a:alpha val="72000"/>
            </a:schemeClr>
          </a:solidFill>
        </p:spPr>
        <p:txBody>
          <a:bodyPr wrap="square" rtlCol="0">
            <a:spAutoFit/>
          </a:bodyPr>
          <a:lstStyle/>
          <a:p>
            <a:endParaRPr lang="en-GB"/>
          </a:p>
        </p:txBody>
      </p:sp>
      <p:sp>
        <p:nvSpPr>
          <p:cNvPr id="2" name="Text Placeholder 1"/>
          <p:cNvSpPr>
            <a:spLocks noGrp="1"/>
          </p:cNvSpPr>
          <p:nvPr>
            <p:ph type="body" sz="quarter" idx="12"/>
          </p:nvPr>
        </p:nvSpPr>
        <p:spPr/>
        <p:txBody>
          <a:bodyPr/>
          <a:lstStyle/>
          <a:p>
            <a:r>
              <a:rPr lang="en-GB" b="1"/>
              <a:t>The </a:t>
            </a:r>
            <a:r>
              <a:rPr lang="en-GB" b="1" smtClean="0"/>
              <a:t>interpretation </a:t>
            </a:r>
            <a:r>
              <a:rPr lang="en-GB" b="1"/>
              <a:t>of information delivered in </a:t>
            </a:r>
            <a:r>
              <a:rPr lang="en-GB" b="1" smtClean="0"/>
              <a:t>speech</a:t>
            </a:r>
            <a:endParaRPr lang="en-GB"/>
          </a:p>
        </p:txBody>
      </p:sp>
      <p:sp>
        <p:nvSpPr>
          <p:cNvPr id="3" name="Text Placeholder 2"/>
          <p:cNvSpPr>
            <a:spLocks noGrp="1"/>
          </p:cNvSpPr>
          <p:nvPr>
            <p:ph type="body" sz="quarter" idx="13"/>
          </p:nvPr>
        </p:nvSpPr>
        <p:spPr>
          <a:xfrm>
            <a:off x="1054099" y="1713414"/>
            <a:ext cx="9342438" cy="4299721"/>
          </a:xfrm>
        </p:spPr>
        <p:txBody>
          <a:bodyPr/>
          <a:lstStyle/>
          <a:p>
            <a:r>
              <a:rPr lang="en-GB" b="1" i="1" smtClean="0"/>
              <a:t>H</a:t>
            </a:r>
            <a:r>
              <a:rPr lang="en-GB" smtClean="0"/>
              <a:t>umans </a:t>
            </a:r>
            <a:r>
              <a:rPr lang="en-GB"/>
              <a:t>interpret the information within a string of text or </a:t>
            </a:r>
            <a:r>
              <a:rPr lang="en-GB" smtClean="0"/>
              <a:t>from speech </a:t>
            </a:r>
            <a:r>
              <a:rPr lang="en-GB"/>
              <a:t>by the following criteria:</a:t>
            </a:r>
          </a:p>
          <a:p>
            <a:r>
              <a:rPr lang="en-GB" b="1"/>
              <a:t>Syntax:</a:t>
            </a:r>
            <a:r>
              <a:rPr lang="en-GB"/>
              <a:t> describes the formal structure of the language by aspects of grammar, such as: </a:t>
            </a:r>
            <a:endParaRPr lang="en-GB" smtClean="0"/>
          </a:p>
          <a:p>
            <a:pPr lvl="0"/>
            <a:r>
              <a:rPr lang="en-GB" smtClean="0"/>
              <a:t>word order (i.e. placement of verb, adjective, noun etc. relative to one another), </a:t>
            </a:r>
          </a:p>
          <a:p>
            <a:pPr lvl="0"/>
            <a:r>
              <a:rPr lang="en-GB" smtClean="0"/>
              <a:t>word-endings </a:t>
            </a:r>
            <a:r>
              <a:rPr lang="en-GB"/>
              <a:t>(variations to reflect tense, plural, declension</a:t>
            </a:r>
            <a:r>
              <a:rPr lang="en-GB" smtClean="0"/>
              <a:t>)</a:t>
            </a:r>
            <a:br>
              <a:rPr lang="en-GB" smtClean="0"/>
            </a:br>
            <a:endParaRPr lang="en-GB"/>
          </a:p>
          <a:p>
            <a:r>
              <a:rPr lang="en-GB" b="1" smtClean="0"/>
              <a:t>Semantics</a:t>
            </a:r>
            <a:r>
              <a:rPr lang="en-GB" b="1"/>
              <a:t>:</a:t>
            </a:r>
            <a:r>
              <a:rPr lang="en-GB"/>
              <a:t> describes the meaning of words, and their linkages</a:t>
            </a:r>
          </a:p>
          <a:p>
            <a:r>
              <a:rPr lang="en-GB" b="1"/>
              <a:t>Pragmatics:</a:t>
            </a:r>
            <a:r>
              <a:rPr lang="en-GB"/>
              <a:t> determines the context of words in use in relation to a given situation</a:t>
            </a:r>
          </a:p>
        </p:txBody>
      </p:sp>
    </p:spTree>
    <p:extLst>
      <p:ext uri="{BB962C8B-B14F-4D97-AF65-F5344CB8AC3E}">
        <p14:creationId xmlns:p14="http://schemas.microsoft.com/office/powerpoint/2010/main" val="37032420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rot="16200000">
            <a:off x="-550028" y="550026"/>
            <a:ext cx="6849981" cy="5749924"/>
          </a:xfrm>
          <a:prstGeom prst="rect">
            <a:avLst/>
          </a:prstGeom>
          <a:gradFill flip="none" rotWithShape="1">
            <a:gsLst>
              <a:gs pos="37000">
                <a:schemeClr val="accent1">
                  <a:lumMod val="5000"/>
                  <a:lumOff val="95000"/>
                </a:schemeClr>
              </a:gs>
              <a:gs pos="64000">
                <a:schemeClr val="accent1">
                  <a:lumMod val="45000"/>
                  <a:lumOff val="55000"/>
                </a:schemeClr>
              </a:gs>
              <a:gs pos="69000">
                <a:schemeClr val="accent1">
                  <a:lumMod val="45000"/>
                  <a:lumOff val="55000"/>
                </a:schemeClr>
              </a:gs>
              <a:gs pos="95000">
                <a:srgbClr val="35203F"/>
              </a:gs>
            </a:gsLst>
            <a:lin ang="5400000" scaled="1"/>
            <a:tileRect/>
          </a:gradFill>
        </p:spPr>
        <p:txBody>
          <a:bodyPr wrap="square" rtlCol="0">
            <a:spAutoFit/>
          </a:bodyPr>
          <a:lstStyle/>
          <a:p>
            <a:endParaRPr lang="en-GB"/>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45767"/>
          <a:stretch/>
        </p:blipFill>
        <p:spPr>
          <a:xfrm>
            <a:off x="5582654" y="0"/>
            <a:ext cx="6609346" cy="6853991"/>
          </a:xfrm>
          <a:prstGeom prst="rect">
            <a:avLst/>
          </a:prstGeom>
        </p:spPr>
      </p:pic>
      <p:sp>
        <p:nvSpPr>
          <p:cNvPr id="10" name="TextBox 9"/>
          <p:cNvSpPr txBox="1"/>
          <p:nvPr/>
        </p:nvSpPr>
        <p:spPr>
          <a:xfrm>
            <a:off x="-205122" y="-156242"/>
            <a:ext cx="12605669" cy="7443537"/>
          </a:xfrm>
          <a:prstGeom prst="rect">
            <a:avLst/>
          </a:prstGeom>
          <a:solidFill>
            <a:schemeClr val="bg1">
              <a:alpha val="36000"/>
            </a:schemeClr>
          </a:solidFill>
        </p:spPr>
        <p:txBody>
          <a:bodyPr wrap="square" rtlCol="0">
            <a:spAutoFit/>
          </a:bodyPr>
          <a:lstStyle/>
          <a:p>
            <a:endParaRPr lang="en-GB"/>
          </a:p>
        </p:txBody>
      </p:sp>
      <p:sp>
        <p:nvSpPr>
          <p:cNvPr id="5" name="Text Placeholder 4"/>
          <p:cNvSpPr>
            <a:spLocks noGrp="1"/>
          </p:cNvSpPr>
          <p:nvPr>
            <p:ph type="body" sz="quarter" idx="14"/>
          </p:nvPr>
        </p:nvSpPr>
        <p:spPr>
          <a:xfrm>
            <a:off x="524712" y="353505"/>
            <a:ext cx="7801142" cy="473401"/>
          </a:xfrm>
        </p:spPr>
        <p:txBody>
          <a:bodyPr/>
          <a:lstStyle/>
          <a:p>
            <a:r>
              <a:rPr lang="en-GB" b="1"/>
              <a:t>Natural Language Processing</a:t>
            </a:r>
            <a:endParaRPr lang="en-GB"/>
          </a:p>
        </p:txBody>
      </p:sp>
      <p:sp>
        <p:nvSpPr>
          <p:cNvPr id="4" name="Text Placeholder 3"/>
          <p:cNvSpPr>
            <a:spLocks noGrp="1"/>
          </p:cNvSpPr>
          <p:nvPr>
            <p:ph type="body" sz="quarter" idx="13"/>
          </p:nvPr>
        </p:nvSpPr>
        <p:spPr>
          <a:xfrm>
            <a:off x="524712" y="977371"/>
            <a:ext cx="8635330" cy="2389013"/>
          </a:xfrm>
        </p:spPr>
        <p:txBody>
          <a:bodyPr/>
          <a:lstStyle/>
          <a:p>
            <a:r>
              <a:rPr lang="en-GB" sz="1800" b="1" i="1"/>
              <a:t>A</a:t>
            </a:r>
            <a:r>
              <a:rPr lang="en-GB" sz="1800"/>
              <a:t>s you talk and produce different sounds you produce amplified or reduced ‘</a:t>
            </a:r>
            <a:r>
              <a:rPr lang="en-GB" sz="1800" b="1" i="1"/>
              <a:t>resonances</a:t>
            </a:r>
            <a:r>
              <a:rPr lang="en-GB" sz="1800"/>
              <a:t>’ </a:t>
            </a:r>
            <a:r>
              <a:rPr lang="en-GB" sz="1800" smtClean="0"/>
              <a:t>(</a:t>
            </a:r>
            <a:r>
              <a:rPr lang="en-GB" sz="1800"/>
              <a:t>vibrations of the vocal cords are reinforced by resonant vibrations in the oral and nasal passages</a:t>
            </a:r>
            <a:r>
              <a:rPr lang="en-GB" sz="1800" smtClean="0"/>
              <a:t>). This are captured in a sound waveform.</a:t>
            </a:r>
          </a:p>
          <a:p>
            <a:r>
              <a:rPr lang="en-GB" sz="1800" smtClean="0"/>
              <a:t>In </a:t>
            </a:r>
            <a:r>
              <a:rPr lang="en-GB" sz="1800"/>
              <a:t>speech to text processing amplitude variations in an audio signal (from microphone in real </a:t>
            </a:r>
            <a:r>
              <a:rPr lang="en-GB" sz="1800" smtClean="0"/>
              <a:t>time, </a:t>
            </a:r>
            <a:r>
              <a:rPr lang="en-GB" sz="1800"/>
              <a:t>or from </a:t>
            </a:r>
            <a:r>
              <a:rPr lang="en-GB" sz="1800" smtClean="0"/>
              <a:t>a recording</a:t>
            </a:r>
            <a:r>
              <a:rPr lang="en-GB" sz="1800"/>
              <a:t>) are analysed to detect the magnitude in amplitude of the frequency components in the waveform that make up particular sounds within speech. Peaks in the frequency spectrum are called ‘</a:t>
            </a:r>
            <a:r>
              <a:rPr lang="en-GB" sz="1800" b="1" i="1"/>
              <a:t>formants</a:t>
            </a:r>
            <a:r>
              <a:rPr lang="en-GB" sz="1800"/>
              <a:t>’. All vowel sounds are composed of different combinations of formants</a:t>
            </a:r>
            <a:r>
              <a:rPr lang="en-GB" sz="1800" smtClean="0"/>
              <a:t>.</a:t>
            </a:r>
          </a:p>
          <a:p>
            <a:endParaRPr lang="en-GB" sz="1800" smtClean="0"/>
          </a:p>
          <a:p>
            <a:endParaRPr lang="en-GB" sz="1800"/>
          </a:p>
          <a:p>
            <a:endParaRPr lang="en-GB" sz="1800" smtClean="0"/>
          </a:p>
        </p:txBody>
      </p:sp>
      <p:sp>
        <p:nvSpPr>
          <p:cNvPr id="14" name="Text Placeholder 13"/>
          <p:cNvSpPr>
            <a:spLocks noGrp="1"/>
          </p:cNvSpPr>
          <p:nvPr>
            <p:ph type="body" sz="quarter" idx="16"/>
          </p:nvPr>
        </p:nvSpPr>
        <p:spPr>
          <a:xfrm rot="479057">
            <a:off x="10010926" y="1176182"/>
            <a:ext cx="2882900" cy="290512"/>
          </a:xfrm>
          <a:effectLst>
            <a:glow>
              <a:schemeClr val="accent4">
                <a:satMod val="175000"/>
                <a:alpha val="40000"/>
              </a:schemeClr>
            </a:glow>
            <a:outerShdw blurRad="50800" dist="50800" dir="5400000" sx="53000" sy="53000" algn="ctr" rotWithShape="0">
              <a:srgbClr val="FF0000"/>
            </a:outerShdw>
          </a:effectLst>
        </p:spPr>
        <p:txBody>
          <a:bodyPr/>
          <a:lstStyle/>
          <a:p>
            <a:r>
              <a:rPr lang="en-GB" smtClean="0">
                <a:latin typeface="OCR A Std" panose="020F0609000104060307" pitchFamily="49" charset="0"/>
              </a:rPr>
              <a:t>A cyborg</a:t>
            </a:r>
            <a:endParaRPr lang="en-GB">
              <a:latin typeface="OCR A Std" panose="020F0609000104060307" pitchFamily="49" charset="0"/>
            </a:endParaRPr>
          </a:p>
        </p:txBody>
      </p:sp>
      <p:sp>
        <p:nvSpPr>
          <p:cNvPr id="15" name="Text Placeholder 13"/>
          <p:cNvSpPr>
            <a:spLocks noGrp="1"/>
          </p:cNvSpPr>
          <p:nvPr>
            <p:ph type="body" sz="quarter" idx="16"/>
          </p:nvPr>
        </p:nvSpPr>
        <p:spPr>
          <a:xfrm>
            <a:off x="10096251" y="4945543"/>
            <a:ext cx="2882900" cy="351519"/>
          </a:xfrm>
        </p:spPr>
        <p:txBody>
          <a:bodyPr/>
          <a:lstStyle/>
          <a:p>
            <a:r>
              <a:rPr lang="en-GB" spc="-150">
                <a:latin typeface="OCR A Std" panose="020F0609000104060307" pitchFamily="49" charset="0"/>
              </a:rPr>
              <a:t>A microphone</a:t>
            </a:r>
          </a:p>
        </p:txBody>
      </p:sp>
      <p:sp>
        <p:nvSpPr>
          <p:cNvPr id="16" name="TextBox 15"/>
          <p:cNvSpPr txBox="1"/>
          <p:nvPr/>
        </p:nvSpPr>
        <p:spPr>
          <a:xfrm>
            <a:off x="4737972" y="3370396"/>
            <a:ext cx="4818928" cy="923330"/>
          </a:xfrm>
          <a:prstGeom prst="rect">
            <a:avLst/>
          </a:prstGeom>
          <a:noFill/>
        </p:spPr>
        <p:txBody>
          <a:bodyPr wrap="square" rtlCol="0">
            <a:spAutoFit/>
          </a:bodyPr>
          <a:lstStyle/>
          <a:p>
            <a:r>
              <a:rPr lang="en-GB" b="1" smtClean="0"/>
              <a:t>Image Left: </a:t>
            </a:r>
            <a:r>
              <a:rPr lang="en-GB" smtClean="0"/>
              <a:t>The </a:t>
            </a:r>
            <a:r>
              <a:rPr lang="en-GB"/>
              <a:t>conversion of waveform to frequencies is performed by a ‘</a:t>
            </a:r>
            <a:r>
              <a:rPr lang="en-GB" b="1"/>
              <a:t>Fast Fourier Transform</a:t>
            </a:r>
            <a:r>
              <a:rPr lang="en-GB"/>
              <a:t>’ algorithm.</a:t>
            </a:r>
          </a:p>
        </p:txBody>
      </p:sp>
      <p:pic>
        <p:nvPicPr>
          <p:cNvPr id="17" name="Picture Placeholder 5"/>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635244" y="3424988"/>
            <a:ext cx="3992196" cy="2387805"/>
          </a:xfrm>
          <a:effectLst>
            <a:outerShdw blurRad="50800" dist="114300" dir="2820000" algn="ctr" rotWithShape="0">
              <a:srgbClr val="000000">
                <a:alpha val="39000"/>
              </a:srgbClr>
            </a:outerShdw>
          </a:effectLst>
        </p:spPr>
      </p:pic>
      <p:sp>
        <p:nvSpPr>
          <p:cNvPr id="18" name="TextBox 17"/>
          <p:cNvSpPr txBox="1"/>
          <p:nvPr/>
        </p:nvSpPr>
        <p:spPr>
          <a:xfrm>
            <a:off x="4750918" y="4396169"/>
            <a:ext cx="4818928" cy="2308324"/>
          </a:xfrm>
          <a:prstGeom prst="rect">
            <a:avLst/>
          </a:prstGeom>
          <a:noFill/>
        </p:spPr>
        <p:txBody>
          <a:bodyPr wrap="square" rtlCol="0">
            <a:spAutoFit/>
          </a:bodyPr>
          <a:lstStyle/>
          <a:p>
            <a:r>
              <a:rPr lang="en-GB" smtClean="0"/>
              <a:t>Algorithm </a:t>
            </a:r>
            <a:r>
              <a:rPr lang="en-GB"/>
              <a:t>developments for processing natural language have allowed a move from reliance upon a set of rules to Machine Learning techniques, which can learn directly from existing datasets of language. The most accurate current speech recognitions systems at present are those that employ </a:t>
            </a:r>
            <a:r>
              <a:rPr lang="en-GB" b="1"/>
              <a:t>deep neural networks</a:t>
            </a:r>
            <a:r>
              <a:rPr lang="en-GB"/>
              <a:t>.</a:t>
            </a:r>
          </a:p>
        </p:txBody>
      </p:sp>
    </p:spTree>
    <p:extLst>
      <p:ext uri="{BB962C8B-B14F-4D97-AF65-F5344CB8AC3E}">
        <p14:creationId xmlns:p14="http://schemas.microsoft.com/office/powerpoint/2010/main" val="3321391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1" y="0"/>
            <a:ext cx="12192001" cy="6854974"/>
          </a:xfrm>
        </p:spPr>
      </p:pic>
      <p:sp>
        <p:nvSpPr>
          <p:cNvPr id="3" name="Text Placeholder 2"/>
          <p:cNvSpPr>
            <a:spLocks noGrp="1"/>
          </p:cNvSpPr>
          <p:nvPr>
            <p:ph type="body" sz="quarter" idx="13"/>
          </p:nvPr>
        </p:nvSpPr>
        <p:spPr>
          <a:xfrm>
            <a:off x="7982843" y="431000"/>
            <a:ext cx="3698373" cy="1329562"/>
          </a:xfrm>
        </p:spPr>
        <p:txBody>
          <a:bodyPr/>
          <a:lstStyle/>
          <a:p>
            <a:r>
              <a:rPr lang="en-GB"/>
              <a:t>Parts of Speech recognition and </a:t>
            </a:r>
            <a:r>
              <a:rPr lang="en-GB" smtClean="0"/>
              <a:t>phrase </a:t>
            </a:r>
            <a:r>
              <a:rPr lang="en-GB"/>
              <a:t>structure rules </a:t>
            </a:r>
            <a:r>
              <a:rPr lang="en-GB" smtClean="0"/>
              <a:t>developed to </a:t>
            </a:r>
            <a:r>
              <a:rPr lang="en-GB"/>
              <a:t>encapsulate the grammar of </a:t>
            </a:r>
            <a:r>
              <a:rPr lang="en-GB" smtClean="0"/>
              <a:t>language. </a:t>
            </a:r>
            <a:endParaRPr lang="en-GB"/>
          </a:p>
        </p:txBody>
      </p:sp>
      <p:sp>
        <p:nvSpPr>
          <p:cNvPr id="5" name="Text Placeholder 4"/>
          <p:cNvSpPr>
            <a:spLocks noGrp="1"/>
          </p:cNvSpPr>
          <p:nvPr>
            <p:ph type="body" sz="quarter" idx="15"/>
          </p:nvPr>
        </p:nvSpPr>
        <p:spPr/>
        <p:txBody>
          <a:bodyPr/>
          <a:lstStyle/>
          <a:p>
            <a:r>
              <a:rPr lang="en-GB" smtClean="0"/>
              <a:t>Elevation for clock dial for Big Ben tower</a:t>
            </a:r>
            <a:endParaRPr lang="en-GB"/>
          </a:p>
        </p:txBody>
      </p:sp>
      <p:sp>
        <p:nvSpPr>
          <p:cNvPr id="7" name="TextBox 6"/>
          <p:cNvSpPr txBox="1"/>
          <p:nvPr/>
        </p:nvSpPr>
        <p:spPr>
          <a:xfrm>
            <a:off x="8637765" y="1639882"/>
            <a:ext cx="3043451" cy="2031325"/>
          </a:xfrm>
          <a:prstGeom prst="rect">
            <a:avLst/>
          </a:prstGeom>
          <a:noFill/>
        </p:spPr>
        <p:txBody>
          <a:bodyPr wrap="square" rtlCol="0">
            <a:spAutoFit/>
          </a:bodyPr>
          <a:lstStyle/>
          <a:p>
            <a:r>
              <a:rPr lang="en-GB"/>
              <a:t>From established rules a ‘</a:t>
            </a:r>
            <a:r>
              <a:rPr lang="en-GB" b="1"/>
              <a:t>parse tree’</a:t>
            </a:r>
            <a:r>
              <a:rPr lang="en-GB"/>
              <a:t> can be constructed. This can tag every word with a likely part of speech and help to establish how a sentence is constructed.</a:t>
            </a:r>
          </a:p>
        </p:txBody>
      </p:sp>
    </p:spTree>
    <p:extLst>
      <p:ext uri="{BB962C8B-B14F-4D97-AF65-F5344CB8AC3E}">
        <p14:creationId xmlns:p14="http://schemas.microsoft.com/office/powerpoint/2010/main" val="28006891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6674" y="-32083"/>
            <a:ext cx="12448674" cy="6882062"/>
          </a:xfrm>
          <a:prstGeom prst="rect">
            <a:avLst/>
          </a:prstGeom>
          <a:solidFill>
            <a:schemeClr val="accent4">
              <a:lumMod val="20000"/>
              <a:lumOff val="80000"/>
              <a:alpha val="95000"/>
            </a:schemeClr>
          </a:solidFill>
        </p:spPr>
        <p:txBody>
          <a:bodyPr wrap="square" rtlCol="0">
            <a:spAutoFit/>
          </a:bodyPr>
          <a:lstStyle/>
          <a:p>
            <a:endParaRPr lang="en-GB"/>
          </a:p>
        </p:txBody>
      </p:sp>
      <p:sp>
        <p:nvSpPr>
          <p:cNvPr id="3" name="Text Placeholder 2"/>
          <p:cNvSpPr>
            <a:spLocks noGrp="1"/>
          </p:cNvSpPr>
          <p:nvPr>
            <p:ph type="body" sz="quarter" idx="13"/>
          </p:nvPr>
        </p:nvSpPr>
        <p:spPr>
          <a:xfrm>
            <a:off x="0" y="265860"/>
            <a:ext cx="4743806" cy="6286175"/>
          </a:xfrm>
        </p:spPr>
        <p:txBody>
          <a:bodyPr/>
          <a:lstStyle/>
          <a:p>
            <a:r>
              <a:rPr lang="en-GB" b="1" smtClean="0"/>
              <a:t>Image Right: </a:t>
            </a:r>
            <a:br>
              <a:rPr lang="en-GB" b="1" smtClean="0"/>
            </a:br>
            <a:r>
              <a:rPr lang="en-GB" b="1" smtClean="0"/>
              <a:t/>
            </a:r>
            <a:br>
              <a:rPr lang="en-GB" b="1" smtClean="0"/>
            </a:br>
            <a:r>
              <a:rPr lang="en-GB" b="1" i="1" smtClean="0"/>
              <a:t>A</a:t>
            </a:r>
            <a:r>
              <a:rPr lang="en-GB" smtClean="0"/>
              <a:t> </a:t>
            </a:r>
            <a:r>
              <a:rPr lang="en-GB"/>
              <a:t>spectrogram visualisation </a:t>
            </a:r>
            <a:r>
              <a:rPr lang="en-GB" smtClean="0"/>
              <a:t>of the spoken </a:t>
            </a:r>
            <a:r>
              <a:rPr lang="en-GB"/>
              <a:t>phrase: “</a:t>
            </a:r>
            <a:r>
              <a:rPr lang="en-GB" i="1"/>
              <a:t>She was happy</a:t>
            </a:r>
            <a:r>
              <a:rPr lang="en-GB"/>
              <a:t>”, which shows the variations in formant frequencies that produce the sound pieces known as ‘</a:t>
            </a:r>
            <a:r>
              <a:rPr lang="en-GB" b="1" i="1"/>
              <a:t>phonemes</a:t>
            </a:r>
            <a:r>
              <a:rPr lang="en-GB" smtClean="0"/>
              <a:t>’ – the perceptually </a:t>
            </a:r>
            <a:r>
              <a:rPr lang="en-GB"/>
              <a:t>distinct units of sound in a specified language that distinguish one word from another</a:t>
            </a:r>
            <a:r>
              <a:rPr lang="en-GB" smtClean="0"/>
              <a:t>). There are 44 </a:t>
            </a:r>
            <a:r>
              <a:rPr lang="en-GB"/>
              <a:t>in </a:t>
            </a:r>
            <a:r>
              <a:rPr lang="en-GB" smtClean="0"/>
              <a:t>English. These </a:t>
            </a:r>
            <a:r>
              <a:rPr lang="en-GB"/>
              <a:t>can be recognised by computers for pattern matching</a:t>
            </a:r>
            <a:r>
              <a:rPr lang="en-GB" smtClean="0"/>
              <a:t>. </a:t>
            </a:r>
          </a:p>
          <a:p>
            <a:r>
              <a:rPr lang="en-GB" i="1" smtClean="0"/>
              <a:t>“It’s </a:t>
            </a:r>
            <a:r>
              <a:rPr lang="en-GB" i="1"/>
              <a:t>the order, combination and context of these phonemes that allows the sophisticated audio analysis software to figure out what exactly you’re saying, like the bread, cheese and sauce that differentiate a pizza from a calzone or a sandwich</a:t>
            </a:r>
            <a:r>
              <a:rPr lang="en-GB" i="1" smtClean="0"/>
              <a:t>.” </a:t>
            </a:r>
          </a:p>
          <a:p>
            <a:r>
              <a:rPr lang="en-GB" i="1" smtClean="0"/>
              <a:t>However</a:t>
            </a:r>
            <a:r>
              <a:rPr lang="en-GB" i="1"/>
              <a:t>… </a:t>
            </a:r>
          </a:p>
          <a:p>
            <a:endParaRPr lang="en-GB" i="1"/>
          </a:p>
          <a:p>
            <a:endParaRPr lang="en-GB" i="1"/>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3806" y="265860"/>
            <a:ext cx="7101466" cy="3598191"/>
          </a:xfrm>
          <a:prstGeom prst="rect">
            <a:avLst/>
          </a:prstGeom>
          <a:effectLst>
            <a:outerShdw blurRad="127000" dist="76200" dir="3420000" algn="ctr" rotWithShape="0">
              <a:srgbClr val="000000">
                <a:alpha val="80000"/>
              </a:srgbClr>
            </a:outerShdw>
          </a:effectLst>
        </p:spPr>
      </p:pic>
      <p:sp>
        <p:nvSpPr>
          <p:cNvPr id="14" name="TextBox 13"/>
          <p:cNvSpPr txBox="1"/>
          <p:nvPr/>
        </p:nvSpPr>
        <p:spPr>
          <a:xfrm>
            <a:off x="4640240" y="3918611"/>
            <a:ext cx="7000316" cy="954107"/>
          </a:xfrm>
          <a:prstGeom prst="rect">
            <a:avLst/>
          </a:prstGeom>
          <a:noFill/>
        </p:spPr>
        <p:txBody>
          <a:bodyPr wrap="square" rtlCol="0">
            <a:spAutoFit/>
          </a:bodyPr>
          <a:lstStyle/>
          <a:p>
            <a:r>
              <a:rPr lang="en-GB" sz="1400" u="sng">
                <a:hlinkClick r:id="rId3"/>
              </a:rPr>
              <a:t>https://scienceline.org/2014/08/ever-wondered-how-does-speech-to-text-software-work/#:~:text=When%20you%20speak%20the%20words,software%20can%20analyze%20your%20speech.</a:t>
            </a:r>
            <a:endParaRPr lang="en-GB" sz="1400"/>
          </a:p>
        </p:txBody>
      </p:sp>
    </p:spTree>
    <p:extLst>
      <p:ext uri="{BB962C8B-B14F-4D97-AF65-F5344CB8AC3E}">
        <p14:creationId xmlns:p14="http://schemas.microsoft.com/office/powerpoint/2010/main" val="35572906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6807" b="6388"/>
          <a:stretch/>
        </p:blipFill>
        <p:spPr>
          <a:xfrm>
            <a:off x="0" y="-32083"/>
            <a:ext cx="12192000" cy="6905769"/>
          </a:xfrm>
          <a:prstGeom prst="rect">
            <a:avLst/>
          </a:prstGeom>
        </p:spPr>
      </p:pic>
      <p:sp>
        <p:nvSpPr>
          <p:cNvPr id="13" name="TextBox 12"/>
          <p:cNvSpPr txBox="1"/>
          <p:nvPr/>
        </p:nvSpPr>
        <p:spPr>
          <a:xfrm>
            <a:off x="-256674" y="-32083"/>
            <a:ext cx="12448674" cy="6882062"/>
          </a:xfrm>
          <a:prstGeom prst="rect">
            <a:avLst/>
          </a:prstGeom>
          <a:solidFill>
            <a:schemeClr val="accent4">
              <a:lumMod val="20000"/>
              <a:lumOff val="80000"/>
              <a:alpha val="85000"/>
            </a:schemeClr>
          </a:solidFill>
        </p:spPr>
        <p:txBody>
          <a:bodyPr wrap="square" rtlCol="0">
            <a:spAutoFit/>
          </a:bodyPr>
          <a:lstStyle/>
          <a:p>
            <a:endParaRPr lang="en-GB"/>
          </a:p>
        </p:txBody>
      </p:sp>
      <p:sp>
        <p:nvSpPr>
          <p:cNvPr id="14" name="Text Placeholder 4"/>
          <p:cNvSpPr>
            <a:spLocks noGrp="1"/>
          </p:cNvSpPr>
          <p:nvPr>
            <p:ph type="body" sz="quarter" idx="4294967295"/>
          </p:nvPr>
        </p:nvSpPr>
        <p:spPr>
          <a:xfrm>
            <a:off x="524712" y="276472"/>
            <a:ext cx="7801142" cy="473402"/>
          </a:xfrm>
          <a:prstGeom prst="rect">
            <a:avLst/>
          </a:prstGeom>
        </p:spPr>
        <p:txBody>
          <a:bodyPr/>
          <a:lstStyle/>
          <a:p>
            <a:pPr marL="0" indent="0">
              <a:buNone/>
            </a:pPr>
            <a:r>
              <a:rPr lang="en-GB" b="1" smtClean="0"/>
              <a:t>Language Modelling</a:t>
            </a:r>
            <a:endParaRPr lang="en-GB"/>
          </a:p>
        </p:txBody>
      </p:sp>
      <p:sp>
        <p:nvSpPr>
          <p:cNvPr id="15" name="Text Placeholder 3"/>
          <p:cNvSpPr>
            <a:spLocks noGrp="1"/>
          </p:cNvSpPr>
          <p:nvPr>
            <p:ph type="body" sz="quarter" idx="4294967295"/>
          </p:nvPr>
        </p:nvSpPr>
        <p:spPr>
          <a:xfrm>
            <a:off x="524712" y="952211"/>
            <a:ext cx="10489031" cy="5695430"/>
          </a:xfrm>
          <a:prstGeom prst="rect">
            <a:avLst/>
          </a:prstGeom>
        </p:spPr>
        <p:txBody>
          <a:bodyPr/>
          <a:lstStyle/>
          <a:p>
            <a:pPr marL="0" indent="0">
              <a:buNone/>
            </a:pPr>
            <a:r>
              <a:rPr lang="en-GB" sz="2000" b="1" i="1" smtClean="0"/>
              <a:t>A</a:t>
            </a:r>
            <a:r>
              <a:rPr lang="en-GB" sz="2000" smtClean="0"/>
              <a:t>s </a:t>
            </a:r>
            <a:r>
              <a:rPr lang="en-GB" sz="2000"/>
              <a:t>there are variations in personal speech patterns and accent, the accuracy of speech recognition can be greatly improved by use of a ‘</a:t>
            </a:r>
            <a:r>
              <a:rPr lang="en-GB" sz="2000" b="1" i="1"/>
              <a:t>language model</a:t>
            </a:r>
            <a:r>
              <a:rPr lang="en-GB" sz="2000" i="1"/>
              <a:t>’</a:t>
            </a:r>
            <a:r>
              <a:rPr lang="en-GB" sz="2000"/>
              <a:t>. Thereby, by probabilistic methods, a likely interpretation of individual words or a phrase can be made based on likely connections between words, both by grammatical structure and context. </a:t>
            </a:r>
            <a:br>
              <a:rPr lang="en-GB" sz="2000"/>
            </a:br>
            <a:endParaRPr lang="en-GB" sz="2000" smtClean="0"/>
          </a:p>
          <a:p>
            <a:pPr marL="0" indent="0">
              <a:buNone/>
            </a:pPr>
            <a:r>
              <a:rPr lang="en-GB" sz="2000" b="1" smtClean="0"/>
              <a:t>Example</a:t>
            </a:r>
            <a:r>
              <a:rPr lang="en-GB" sz="2000" b="1"/>
              <a:t>:</a:t>
            </a:r>
            <a:r>
              <a:rPr lang="en-GB" sz="2000"/>
              <a:t> from an ambiguous speech </a:t>
            </a:r>
            <a:r>
              <a:rPr lang="en-GB" sz="2000" smtClean="0"/>
              <a:t>source: </a:t>
            </a:r>
            <a:r>
              <a:rPr lang="en-GB" sz="2000" i="1" smtClean="0"/>
              <a:t>‘She </a:t>
            </a:r>
            <a:r>
              <a:rPr lang="en-GB" sz="2000" i="1"/>
              <a:t>was </a:t>
            </a:r>
            <a:r>
              <a:rPr lang="en-GB" sz="2000" b="1" i="1" smtClean="0"/>
              <a:t>hungry</a:t>
            </a:r>
            <a:r>
              <a:rPr lang="en-GB" sz="2000" i="1" smtClean="0"/>
              <a:t>’</a:t>
            </a:r>
            <a:r>
              <a:rPr lang="en-GB" sz="2000" smtClean="0"/>
              <a:t> </a:t>
            </a:r>
            <a:r>
              <a:rPr lang="en-GB" sz="2000"/>
              <a:t>is </a:t>
            </a:r>
            <a:r>
              <a:rPr lang="en-GB" sz="2000" smtClean="0"/>
              <a:t>a more likely correct combination than: </a:t>
            </a:r>
            <a:r>
              <a:rPr lang="en-GB" sz="2000" i="1" smtClean="0"/>
              <a:t>‘She </a:t>
            </a:r>
            <a:r>
              <a:rPr lang="en-GB" sz="2000" i="1"/>
              <a:t>was </a:t>
            </a:r>
            <a:r>
              <a:rPr lang="en-GB" sz="2000" b="1" i="1" smtClean="0"/>
              <a:t>Hungary.</a:t>
            </a:r>
            <a:r>
              <a:rPr lang="en-GB" sz="2000" i="1" smtClean="0"/>
              <a:t>’</a:t>
            </a:r>
          </a:p>
          <a:p>
            <a:pPr marL="457200" lvl="1" indent="0">
              <a:buNone/>
            </a:pPr>
            <a:endParaRPr lang="en-GB" sz="2000" i="1" smtClean="0"/>
          </a:p>
          <a:p>
            <a:pPr marL="457200" lvl="1" indent="0">
              <a:buNone/>
            </a:pPr>
            <a:r>
              <a:rPr lang="en-GB" sz="2000" i="1" smtClean="0"/>
              <a:t>‘She was…’</a:t>
            </a:r>
            <a:r>
              <a:rPr lang="en-GB" sz="2000" smtClean="0"/>
              <a:t> </a:t>
            </a:r>
            <a:r>
              <a:rPr lang="en-GB" sz="2000"/>
              <a:t>is likely to be followed by an adjective, and the adjective </a:t>
            </a:r>
            <a:r>
              <a:rPr lang="en-GB" sz="2000" i="1"/>
              <a:t>hungry</a:t>
            </a:r>
            <a:r>
              <a:rPr lang="en-GB" sz="2000"/>
              <a:t> makes more sense than the proper noun: </a:t>
            </a:r>
            <a:r>
              <a:rPr lang="en-GB" sz="2000" i="1" smtClean="0"/>
              <a:t>Hungary</a:t>
            </a:r>
            <a:r>
              <a:rPr lang="en-GB" sz="2000" smtClean="0"/>
              <a:t>.</a:t>
            </a:r>
          </a:p>
          <a:p>
            <a:pPr marL="457200" lvl="1" indent="0">
              <a:buNone/>
            </a:pPr>
            <a:endParaRPr lang="en-GB" sz="2000"/>
          </a:p>
          <a:p>
            <a:pPr marL="457200" lvl="1" indent="0">
              <a:buNone/>
            </a:pPr>
            <a:r>
              <a:rPr lang="en-GB" sz="2000" i="1" smtClean="0"/>
              <a:t>“For </a:t>
            </a:r>
            <a:r>
              <a:rPr lang="en-GB" sz="2000" i="1"/>
              <a:t>words that are pronounced the same way, such as eight and ate, the software analyzes the context and syntax of the sentence to figure out the best text match for the word you spoke</a:t>
            </a:r>
            <a:r>
              <a:rPr lang="en-GB" sz="2000" i="1" smtClean="0"/>
              <a:t>.”</a:t>
            </a:r>
            <a:endParaRPr lang="en-GB" sz="2000" i="1"/>
          </a:p>
        </p:txBody>
      </p:sp>
      <p:sp>
        <p:nvSpPr>
          <p:cNvPr id="16" name="TextBox 15"/>
          <p:cNvSpPr txBox="1"/>
          <p:nvPr/>
        </p:nvSpPr>
        <p:spPr>
          <a:xfrm>
            <a:off x="996287" y="5448200"/>
            <a:ext cx="9162196" cy="523220"/>
          </a:xfrm>
          <a:prstGeom prst="rect">
            <a:avLst/>
          </a:prstGeom>
          <a:noFill/>
        </p:spPr>
        <p:txBody>
          <a:bodyPr wrap="square" rtlCol="0">
            <a:spAutoFit/>
          </a:bodyPr>
          <a:lstStyle/>
          <a:p>
            <a:r>
              <a:rPr lang="en-GB" sz="1400" u="sng">
                <a:hlinkClick r:id="rId3"/>
              </a:rPr>
              <a:t>https://scienceline.org/2014/08/ever-wondered-how-does-speech-to-text-software-work/#:~:text=When%20you%20speak%20the%20words,software%20can%20analyze%20your%20speech.</a:t>
            </a:r>
            <a:endParaRPr lang="en-GB" sz="1400"/>
          </a:p>
        </p:txBody>
      </p:sp>
    </p:spTree>
    <p:extLst>
      <p:ext uri="{BB962C8B-B14F-4D97-AF65-F5344CB8AC3E}">
        <p14:creationId xmlns:p14="http://schemas.microsoft.com/office/powerpoint/2010/main" val="26426200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6807" b="6388"/>
          <a:stretch/>
        </p:blipFill>
        <p:spPr>
          <a:xfrm>
            <a:off x="0" y="-32083"/>
            <a:ext cx="12192000" cy="6905769"/>
          </a:xfrm>
          <a:prstGeom prst="rect">
            <a:avLst/>
          </a:prstGeom>
        </p:spPr>
      </p:pic>
      <p:sp>
        <p:nvSpPr>
          <p:cNvPr id="13" name="TextBox 12"/>
          <p:cNvSpPr txBox="1"/>
          <p:nvPr/>
        </p:nvSpPr>
        <p:spPr>
          <a:xfrm>
            <a:off x="-256674" y="-32083"/>
            <a:ext cx="12448674" cy="6882062"/>
          </a:xfrm>
          <a:prstGeom prst="rect">
            <a:avLst/>
          </a:prstGeom>
          <a:solidFill>
            <a:schemeClr val="accent4">
              <a:lumMod val="20000"/>
              <a:lumOff val="80000"/>
              <a:alpha val="85000"/>
            </a:schemeClr>
          </a:solidFill>
        </p:spPr>
        <p:txBody>
          <a:bodyPr wrap="square" rtlCol="0">
            <a:spAutoFit/>
          </a:bodyPr>
          <a:lstStyle/>
          <a:p>
            <a:endParaRPr lang="en-GB"/>
          </a:p>
        </p:txBody>
      </p:sp>
      <p:sp>
        <p:nvSpPr>
          <p:cNvPr id="14" name="Text Placeholder 4"/>
          <p:cNvSpPr>
            <a:spLocks noGrp="1"/>
          </p:cNvSpPr>
          <p:nvPr>
            <p:ph type="body" sz="quarter" idx="4294967295"/>
          </p:nvPr>
        </p:nvSpPr>
        <p:spPr>
          <a:xfrm>
            <a:off x="524712" y="276472"/>
            <a:ext cx="7801142" cy="473402"/>
          </a:xfrm>
          <a:prstGeom prst="rect">
            <a:avLst/>
          </a:prstGeom>
        </p:spPr>
        <p:txBody>
          <a:bodyPr/>
          <a:lstStyle/>
          <a:p>
            <a:pPr marL="0" indent="0">
              <a:buNone/>
            </a:pPr>
            <a:r>
              <a:rPr lang="en-GB" b="1" smtClean="0"/>
              <a:t>Speech to Text Services</a:t>
            </a:r>
            <a:endParaRPr lang="en-GB"/>
          </a:p>
        </p:txBody>
      </p:sp>
      <p:sp>
        <p:nvSpPr>
          <p:cNvPr id="15" name="Text Placeholder 3"/>
          <p:cNvSpPr>
            <a:spLocks noGrp="1"/>
          </p:cNvSpPr>
          <p:nvPr>
            <p:ph type="body" sz="quarter" idx="4294967295"/>
          </p:nvPr>
        </p:nvSpPr>
        <p:spPr>
          <a:xfrm>
            <a:off x="524712" y="774037"/>
            <a:ext cx="10489031" cy="5695430"/>
          </a:xfrm>
          <a:prstGeom prst="rect">
            <a:avLst/>
          </a:prstGeom>
        </p:spPr>
        <p:txBody>
          <a:bodyPr/>
          <a:lstStyle/>
          <a:p>
            <a:r>
              <a:rPr lang="en-GB" sz="1800" smtClean="0"/>
              <a:t>Otter.ai</a:t>
            </a:r>
            <a:endParaRPr lang="en-GB" sz="1800"/>
          </a:p>
          <a:p>
            <a:r>
              <a:rPr lang="en-GB" sz="1800"/>
              <a:t>Vidnami</a:t>
            </a:r>
          </a:p>
          <a:p>
            <a:r>
              <a:rPr lang="en-GB" sz="1800"/>
              <a:t>Express Scribe</a:t>
            </a:r>
          </a:p>
          <a:p>
            <a:r>
              <a:rPr lang="en-GB" sz="1800"/>
              <a:t>VocalMatic</a:t>
            </a:r>
          </a:p>
          <a:p>
            <a:r>
              <a:rPr lang="en-GB" sz="1800"/>
              <a:t>Speech.io</a:t>
            </a:r>
          </a:p>
          <a:p>
            <a:r>
              <a:rPr lang="en-GB" sz="1800"/>
              <a:t>Sonix</a:t>
            </a:r>
          </a:p>
          <a:p>
            <a:r>
              <a:rPr lang="en-GB" sz="1800"/>
              <a:t>Trint</a:t>
            </a:r>
          </a:p>
          <a:p>
            <a:r>
              <a:rPr lang="en-GB" sz="1800"/>
              <a:t>YouTube</a:t>
            </a:r>
          </a:p>
          <a:p>
            <a:r>
              <a:rPr lang="en-GB" sz="1800"/>
              <a:t>Dragon Dictate</a:t>
            </a:r>
          </a:p>
          <a:p>
            <a:r>
              <a:rPr lang="en-GB" sz="1800"/>
              <a:t>Dragon Naturally Speaking</a:t>
            </a:r>
          </a:p>
          <a:p>
            <a:r>
              <a:rPr lang="en-GB" sz="1800"/>
              <a:t>Google docs</a:t>
            </a:r>
          </a:p>
          <a:p>
            <a:r>
              <a:rPr lang="en-GB" sz="1800"/>
              <a:t>SpokenData</a:t>
            </a:r>
          </a:p>
          <a:p>
            <a:r>
              <a:rPr lang="en-GB" sz="1800"/>
              <a:t>Amazon Transcribe </a:t>
            </a:r>
            <a:r>
              <a:rPr lang="en-GB" sz="1800" u="sng">
                <a:hlinkClick r:id="rId3"/>
              </a:rPr>
              <a:t>https://aws.amazon.com/transcribe/</a:t>
            </a:r>
            <a:endParaRPr lang="en-GB" sz="1800"/>
          </a:p>
          <a:p>
            <a:r>
              <a:rPr lang="en-GB" sz="1800"/>
              <a:t>SpeedScriber for Mac: </a:t>
            </a:r>
            <a:r>
              <a:rPr lang="en-GB" sz="1800" u="sng">
                <a:hlinkClick r:id="rId4"/>
              </a:rPr>
              <a:t>https://www.youtube.com/watch?v=H7j2SlrSjBE</a:t>
            </a:r>
            <a:endParaRPr lang="en-GB" sz="1800"/>
          </a:p>
          <a:p>
            <a:r>
              <a:rPr lang="en-GB" sz="1800"/>
              <a:t>Captionsync </a:t>
            </a:r>
            <a:r>
              <a:rPr lang="en-GB" sz="1800" u="sng">
                <a:hlinkClick r:id="rId5"/>
              </a:rPr>
              <a:t>https://www.automaticsync.com/captionsync/</a:t>
            </a:r>
            <a:endParaRPr lang="en-GB" sz="1800" i="1"/>
          </a:p>
        </p:txBody>
      </p:sp>
      <p:pic>
        <p:nvPicPr>
          <p:cNvPr id="7" name="Picture 6"/>
          <p:cNvPicPr/>
          <p:nvPr/>
        </p:nvPicPr>
        <p:blipFill>
          <a:blip r:embed="rId6">
            <a:extLst>
              <a:ext uri="{28A0092B-C50C-407E-A947-70E740481C1C}">
                <a14:useLocalDpi xmlns:a14="http://schemas.microsoft.com/office/drawing/2010/main" val="0"/>
              </a:ext>
            </a:extLst>
          </a:blip>
          <a:stretch>
            <a:fillRect/>
          </a:stretch>
        </p:blipFill>
        <p:spPr>
          <a:xfrm>
            <a:off x="3500090" y="1451638"/>
            <a:ext cx="8088407" cy="1969163"/>
          </a:xfrm>
          <a:prstGeom prst="rect">
            <a:avLst/>
          </a:prstGeom>
        </p:spPr>
      </p:pic>
      <p:sp>
        <p:nvSpPr>
          <p:cNvPr id="2" name="TextBox 1"/>
          <p:cNvSpPr txBox="1"/>
          <p:nvPr/>
        </p:nvSpPr>
        <p:spPr>
          <a:xfrm>
            <a:off x="3398292" y="3444964"/>
            <a:ext cx="6469039" cy="307777"/>
          </a:xfrm>
          <a:prstGeom prst="rect">
            <a:avLst/>
          </a:prstGeom>
          <a:noFill/>
        </p:spPr>
        <p:txBody>
          <a:bodyPr wrap="square" rtlCol="0">
            <a:spAutoFit/>
          </a:bodyPr>
          <a:lstStyle/>
          <a:p>
            <a:r>
              <a:rPr lang="en-GB" sz="1400" u="sng">
                <a:hlinkClick r:id="rId7"/>
              </a:rPr>
              <a:t>https://www.youtube.com/watch?v=puPJ87nYc4M</a:t>
            </a:r>
            <a:endParaRPr lang="en-GB" sz="1400"/>
          </a:p>
        </p:txBody>
      </p:sp>
    </p:spTree>
    <p:extLst>
      <p:ext uri="{BB962C8B-B14F-4D97-AF65-F5344CB8AC3E}">
        <p14:creationId xmlns:p14="http://schemas.microsoft.com/office/powerpoint/2010/main" val="20199455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6807" b="6388"/>
          <a:stretch/>
        </p:blipFill>
        <p:spPr>
          <a:xfrm>
            <a:off x="0" y="-32083"/>
            <a:ext cx="12192000" cy="6905769"/>
          </a:xfrm>
          <a:prstGeom prst="rect">
            <a:avLst/>
          </a:prstGeom>
        </p:spPr>
      </p:pic>
      <p:sp>
        <p:nvSpPr>
          <p:cNvPr id="13" name="TextBox 12"/>
          <p:cNvSpPr txBox="1"/>
          <p:nvPr/>
        </p:nvSpPr>
        <p:spPr>
          <a:xfrm>
            <a:off x="-256674" y="-32083"/>
            <a:ext cx="12448674" cy="6882062"/>
          </a:xfrm>
          <a:prstGeom prst="rect">
            <a:avLst/>
          </a:prstGeom>
          <a:solidFill>
            <a:schemeClr val="accent4">
              <a:lumMod val="20000"/>
              <a:lumOff val="80000"/>
              <a:alpha val="85000"/>
            </a:schemeClr>
          </a:solidFill>
        </p:spPr>
        <p:txBody>
          <a:bodyPr wrap="square" rtlCol="0">
            <a:spAutoFit/>
          </a:bodyPr>
          <a:lstStyle/>
          <a:p>
            <a:endParaRPr lang="en-GB"/>
          </a:p>
        </p:txBody>
      </p:sp>
      <p:sp>
        <p:nvSpPr>
          <p:cNvPr id="14" name="Text Placeholder 4"/>
          <p:cNvSpPr>
            <a:spLocks noGrp="1"/>
          </p:cNvSpPr>
          <p:nvPr>
            <p:ph type="body" sz="quarter" idx="4294967295"/>
          </p:nvPr>
        </p:nvSpPr>
        <p:spPr>
          <a:xfrm>
            <a:off x="524712" y="276472"/>
            <a:ext cx="7801142" cy="473402"/>
          </a:xfrm>
          <a:prstGeom prst="rect">
            <a:avLst/>
          </a:prstGeom>
        </p:spPr>
        <p:txBody>
          <a:bodyPr/>
          <a:lstStyle/>
          <a:p>
            <a:pPr marL="0" indent="0">
              <a:buNone/>
            </a:pPr>
            <a:r>
              <a:rPr lang="en-GB" b="1" smtClean="0"/>
              <a:t>Otter.ai</a:t>
            </a:r>
            <a:endParaRPr lang="en-GB"/>
          </a:p>
        </p:txBody>
      </p:sp>
      <p:sp>
        <p:nvSpPr>
          <p:cNvPr id="15" name="Text Placeholder 3"/>
          <p:cNvSpPr>
            <a:spLocks noGrp="1"/>
          </p:cNvSpPr>
          <p:nvPr>
            <p:ph type="body" sz="quarter" idx="4294967295"/>
          </p:nvPr>
        </p:nvSpPr>
        <p:spPr>
          <a:xfrm>
            <a:off x="524712" y="774037"/>
            <a:ext cx="10489031" cy="5695430"/>
          </a:xfrm>
          <a:prstGeom prst="rect">
            <a:avLst/>
          </a:prstGeom>
        </p:spPr>
        <p:txBody>
          <a:bodyPr/>
          <a:lstStyle/>
          <a:p>
            <a:pPr fontAlgn="base"/>
            <a:r>
              <a:rPr lang="en-GB" sz="2000"/>
              <a:t>Currently running a month’s trial at Premium. After that return to Free rate at: 600mins per month, longest duration file: 40mins.</a:t>
            </a:r>
            <a:br>
              <a:rPr lang="en-GB" sz="2000"/>
            </a:br>
            <a:r>
              <a:rPr lang="en-GB" sz="2000"/>
              <a:t>Premium Features (@ $8.33 per month): </a:t>
            </a:r>
          </a:p>
          <a:p>
            <a:pPr lvl="0" fontAlgn="base"/>
            <a:r>
              <a:rPr lang="en-GB" sz="2000"/>
              <a:t>import audio and video Otter lets you import existing recordings in the following formats:</a:t>
            </a:r>
          </a:p>
          <a:p>
            <a:pPr lvl="1" fontAlgn="base"/>
            <a:r>
              <a:rPr lang="en-GB" sz="2000" b="1"/>
              <a:t>audio: </a:t>
            </a:r>
            <a:r>
              <a:rPr lang="en-GB" sz="2000"/>
              <a:t>mp3, aac, wav, m4a, wma</a:t>
            </a:r>
          </a:p>
          <a:p>
            <a:pPr lvl="1" fontAlgn="base"/>
            <a:r>
              <a:rPr lang="en-GB" sz="2000" b="1"/>
              <a:t>video: </a:t>
            </a:r>
            <a:r>
              <a:rPr lang="en-GB" sz="2000"/>
              <a:t>mp4, avi, mov, wmv, mpg</a:t>
            </a:r>
          </a:p>
          <a:p>
            <a:pPr lvl="0" fontAlgn="base"/>
            <a:r>
              <a:rPr lang="en-GB" sz="2000"/>
              <a:t>advanced </a:t>
            </a:r>
            <a:r>
              <a:rPr lang="en-GB" sz="2000" smtClean="0"/>
              <a:t>export additional formats: </a:t>
            </a:r>
            <a:r>
              <a:rPr lang="en-GB" sz="2000"/>
              <a:t>PDF, DOCX, SRT</a:t>
            </a:r>
          </a:p>
          <a:p>
            <a:pPr lvl="0" fontAlgn="base"/>
            <a:r>
              <a:rPr lang="en-GB" sz="2000"/>
              <a:t>Custom vocabulary</a:t>
            </a:r>
          </a:p>
          <a:p>
            <a:pPr lvl="0" fontAlgn="base"/>
            <a:r>
              <a:rPr lang="en-GB" sz="2000"/>
              <a:t>Synch audio and video from Dropbox</a:t>
            </a:r>
          </a:p>
          <a:p>
            <a:pPr lvl="0" fontAlgn="base"/>
            <a:r>
              <a:rPr lang="en-GB" sz="2000"/>
              <a:t>Bulk import and export</a:t>
            </a:r>
          </a:p>
        </p:txBody>
      </p:sp>
      <p:sp>
        <p:nvSpPr>
          <p:cNvPr id="2" name="TextBox 1"/>
          <p:cNvSpPr txBox="1"/>
          <p:nvPr/>
        </p:nvSpPr>
        <p:spPr>
          <a:xfrm>
            <a:off x="3398292" y="3444964"/>
            <a:ext cx="6469039" cy="307777"/>
          </a:xfrm>
          <a:prstGeom prst="rect">
            <a:avLst/>
          </a:prstGeom>
          <a:noFill/>
        </p:spPr>
        <p:txBody>
          <a:bodyPr wrap="square" rtlCol="0">
            <a:spAutoFit/>
          </a:bodyPr>
          <a:lstStyle/>
          <a:p>
            <a:r>
              <a:rPr lang="en-GB" sz="1400" u="sng">
                <a:hlinkClick r:id="rId3"/>
              </a:rPr>
              <a:t>https://www.youtube.com/watch?v=puPJ87nYc4M</a:t>
            </a:r>
            <a:endParaRPr lang="en-GB" sz="1400"/>
          </a:p>
        </p:txBody>
      </p:sp>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7680063" y="2124805"/>
            <a:ext cx="4238056" cy="4300585"/>
          </a:xfrm>
          <a:prstGeom prst="rect">
            <a:avLst/>
          </a:prstGeom>
          <a:effectLst>
            <a:outerShdw blurRad="444500" dist="635000" dir="2760000" sx="81000" sy="81000" algn="ctr" rotWithShape="0">
              <a:srgbClr val="000000">
                <a:alpha val="90000"/>
              </a:srgbClr>
            </a:outerShdw>
          </a:effectLst>
        </p:spPr>
      </p:pic>
    </p:spTree>
    <p:extLst>
      <p:ext uri="{BB962C8B-B14F-4D97-AF65-F5344CB8AC3E}">
        <p14:creationId xmlns:p14="http://schemas.microsoft.com/office/powerpoint/2010/main" val="732480922"/>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 v1.potx" id="{556F4431-1E2B-42AC-B219-CEAD77DA4499}" vid="{92EF8CFD-18FF-41B9-B116-33CFA4F64963}"/>
    </a:ext>
  </a:extLst>
</a:theme>
</file>

<file path=ppt/theme/theme2.xml><?xml version="1.0" encoding="utf-8"?>
<a:theme xmlns:a="http://schemas.openxmlformats.org/drawingml/2006/main" name="Content sl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NA font">
      <a:majorFont>
        <a:latin typeface="Roboto Mono"/>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 v1.potx" id="{556F4431-1E2B-42AC-B219-CEAD77DA4499}" vid="{B6A91C93-D596-47F9-A623-001EC812FA1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1191</TotalTime>
  <Words>1584</Words>
  <Application>Microsoft Office PowerPoint</Application>
  <PresentationFormat>Widescreen</PresentationFormat>
  <Paragraphs>138</Paragraphs>
  <Slides>25</Slides>
  <Notes>0</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25</vt:i4>
      </vt:variant>
    </vt:vector>
  </HeadingPairs>
  <TitlesOfParts>
    <vt:vector size="33" baseType="lpstr">
      <vt:lpstr>Calibri</vt:lpstr>
      <vt:lpstr>Wingdings</vt:lpstr>
      <vt:lpstr>OCR A Std</vt:lpstr>
      <vt:lpstr>Roboto Mono</vt:lpstr>
      <vt:lpstr>Open Sans</vt:lpstr>
      <vt:lpstr>Arial</vt:lpstr>
      <vt:lpstr>Title slide</vt:lpstr>
      <vt:lpstr>Content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National Archives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Henderson, Ian</dc:creator>
  <cp:lastModifiedBy>Henderson, Ian</cp:lastModifiedBy>
  <cp:revision>57</cp:revision>
  <dcterms:created xsi:type="dcterms:W3CDTF">2020-08-18T14:39:15Z</dcterms:created>
  <dcterms:modified xsi:type="dcterms:W3CDTF">2020-08-20T10:31:40Z</dcterms:modified>
</cp:coreProperties>
</file>